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6"/>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62" r:id="rId28"/>
    <p:sldId id="507" r:id="rId29"/>
    <p:sldId id="427" r:id="rId30"/>
    <p:sldId id="482" r:id="rId31"/>
    <p:sldId id="546" r:id="rId32"/>
    <p:sldId id="508" r:id="rId33"/>
    <p:sldId id="513" r:id="rId34"/>
    <p:sldId id="483" r:id="rId35"/>
    <p:sldId id="547" r:id="rId36"/>
    <p:sldId id="548" r:id="rId37"/>
    <p:sldId id="549" r:id="rId38"/>
    <p:sldId id="534" r:id="rId39"/>
    <p:sldId id="485" r:id="rId40"/>
    <p:sldId id="484" r:id="rId41"/>
    <p:sldId id="501" r:id="rId42"/>
    <p:sldId id="561" r:id="rId43"/>
    <p:sldId id="486" r:id="rId44"/>
    <p:sldId id="500" r:id="rId45"/>
    <p:sldId id="502" r:id="rId46"/>
    <p:sldId id="563" r:id="rId47"/>
    <p:sldId id="503" r:id="rId48"/>
    <p:sldId id="506" r:id="rId49"/>
    <p:sldId id="474" r:id="rId50"/>
    <p:sldId id="525" r:id="rId51"/>
    <p:sldId id="556" r:id="rId52"/>
    <p:sldId id="552" r:id="rId53"/>
    <p:sldId id="551" r:id="rId54"/>
    <p:sldId id="557" r:id="rId55"/>
    <p:sldId id="519" r:id="rId56"/>
    <p:sldId id="555" r:id="rId57"/>
    <p:sldId id="514" r:id="rId58"/>
    <p:sldId id="565" r:id="rId59"/>
    <p:sldId id="566" r:id="rId60"/>
    <p:sldId id="532" r:id="rId61"/>
    <p:sldId id="569" r:id="rId62"/>
    <p:sldId id="431" r:id="rId63"/>
    <p:sldId id="446" r:id="rId64"/>
    <p:sldId id="456" r:id="rId65"/>
    <p:sldId id="409" r:id="rId66"/>
    <p:sldId id="429" r:id="rId67"/>
    <p:sldId id="473" r:id="rId68"/>
    <p:sldId id="539" r:id="rId69"/>
    <p:sldId id="544" r:id="rId70"/>
    <p:sldId id="472" r:id="rId71"/>
    <p:sldId id="533" r:id="rId72"/>
    <p:sldId id="470" r:id="rId73"/>
    <p:sldId id="537" r:id="rId74"/>
    <p:sldId id="5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62"/>
            <p14:sldId id="507"/>
          </p14:sldIdLst>
        </p14:section>
        <p14:section name="Professional Profile Learning" id="{5A1381A5-1A5F-5E43-BF43-14AEB3C65BBA}">
          <p14:sldIdLst>
            <p14:sldId id="427"/>
            <p14:sldId id="482"/>
            <p14:sldId id="546"/>
            <p14:sldId id="508"/>
            <p14:sldId id="513"/>
            <p14:sldId id="483"/>
            <p14:sldId id="547"/>
            <p14:sldId id="548"/>
            <p14:sldId id="549"/>
            <p14:sldId id="534"/>
            <p14:sldId id="485"/>
            <p14:sldId id="484"/>
            <p14:sldId id="501"/>
            <p14:sldId id="561"/>
            <p14:sldId id="486"/>
            <p14:sldId id="500"/>
            <p14:sldId id="502"/>
            <p14:sldId id="563"/>
            <p14:sldId id="503"/>
            <p14:sldId id="506"/>
          </p14:sldIdLst>
        </p14:section>
        <p14:section name="User Dynamic Modeling" id="{E2DE979C-BB99-FD48-8BED-51EF959C0C67}">
          <p14:sldIdLst>
            <p14:sldId id="474"/>
            <p14:sldId id="525"/>
            <p14:sldId id="556"/>
            <p14:sldId id="552"/>
            <p14:sldId id="551"/>
            <p14:sldId id="557"/>
            <p14:sldId id="519"/>
            <p14:sldId id="555"/>
            <p14:sldId id="514"/>
            <p14:sldId id="565"/>
            <p14:sldId id="566"/>
            <p14:sldId id="532"/>
            <p14:sldId id="569"/>
          </p14:sldIdLst>
        </p14:section>
        <p14:section name="Conclusion" id="{B21708D6-9EC8-D64E-B5CA-7E1D1C5D1383}">
          <p14:sldIdLst>
            <p14:sldId id="431"/>
            <p14:sldId id="446"/>
            <p14:sldId id="456"/>
            <p14:sldId id="409"/>
          </p14:sldIdLst>
        </p14:section>
        <p14:section name="Appendix" id="{23A10DBD-8702-2C47-B043-C0A002ACC6AD}">
          <p14:sldIdLst>
            <p14:sldId id="429"/>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EFF"/>
    <a:srgbClr val="CCCFE4"/>
    <a:srgbClr val="8DAD78"/>
    <a:srgbClr val="D74F4A"/>
    <a:srgbClr val="F8CECC"/>
    <a:srgbClr val="DAE9FC"/>
    <a:srgbClr val="7A2D2A"/>
    <a:srgbClr val="564100"/>
    <a:srgbClr val="98AD8B"/>
    <a:srgbClr val="EEF1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p:restoredTop sz="50715"/>
  </p:normalViewPr>
  <p:slideViewPr>
    <p:cSldViewPr snapToGrid="0" snapToObjects="1">
      <p:cViewPr varScale="1">
        <p:scale>
          <a:sx n="51" d="100"/>
          <a:sy n="51" d="100"/>
        </p:scale>
        <p:origin x="31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04/12/2021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noProof="0" dirty="0"/>
              <a:t>Hello everyone.</a:t>
            </a:r>
          </a:p>
          <a:p>
            <a:pPr marL="0" lvl="0" indent="0">
              <a:spcBef>
                <a:spcPts val="0"/>
              </a:spcBef>
              <a:spcAft>
                <a:spcPts val="0"/>
              </a:spcAft>
              <a:buNone/>
            </a:pPr>
            <a:r>
              <a:rPr lang="en-US" noProof="0" dirty="0"/>
              <a:t>Thank you all for being here today.</a:t>
            </a:r>
          </a:p>
          <a:p>
            <a:pPr marL="0" lvl="0" indent="0">
              <a:spcBef>
                <a:spcPts val="0"/>
              </a:spcBef>
              <a:spcAft>
                <a:spcPts val="0"/>
              </a:spcAft>
              <a:buNone/>
            </a:pPr>
            <a:r>
              <a:rPr lang="en-US" noProof="0" dirty="0"/>
              <a:t>During the next 45 minutes, I’ll be presenting the work conducted during my PHD, called : Deep Natural Language Processing for user representation</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our first contribution, HRAN, we will combine Recommendation and NLP methods to refine </a:t>
            </a:r>
            <a:r>
              <a:rPr lang="en-US" b="1" noProof="0" dirty="0"/>
              <a:t>our understanding of user tastes </a:t>
            </a:r>
            <a:r>
              <a:rPr lang="en-US" noProof="0" dirty="0"/>
              <a:t>in a classic Recommendation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our second contribution, Resume, we propose a framework to </a:t>
            </a:r>
            <a:r>
              <a:rPr lang="en-US" b="1" noProof="0" dirty="0"/>
              <a:t>learn and evaluate user professional profiles</a:t>
            </a:r>
            <a:r>
              <a:rPr lang="en-US" noProof="0" dirty="0"/>
              <a:t>, a new task, by combining classic NLP methods to Text generation models.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work, we address all three axes of Recommendation, NLP and text generation through the lens of Representation learning, which is a paradigm defined by the fact </a:t>
            </a:r>
            <a:r>
              <a:rPr lang="en-US" b="1" noProof="0" dirty="0"/>
              <a:t>that all representations live in a continuous latent space</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Representation Learning focuses on learning </a:t>
            </a:r>
            <a:r>
              <a:rPr lang="en-US" b="1" noProof="0" dirty="0"/>
              <a:t>abstract, rich and reusable </a:t>
            </a:r>
            <a:r>
              <a:rPr lang="en-US" noProof="0" dirty="0"/>
              <a:t>representations.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a:t>
            </a:r>
            <a:r>
              <a:rPr lang="en-US" b="1" dirty="0"/>
              <a:t>our first contribution</a:t>
            </a:r>
            <a:r>
              <a:rPr lang="en-US" b="0" dirty="0"/>
              <a:t>, HRAN.</a:t>
            </a:r>
          </a:p>
          <a:p>
            <a:r>
              <a:rPr lang="en-US" b="0" dirty="0"/>
              <a:t>Then, we will present Resume, a </a:t>
            </a:r>
            <a:r>
              <a:rPr lang="en-US" b="1" dirty="0"/>
              <a:t>text-based framework for user representation</a:t>
            </a:r>
            <a:r>
              <a:rPr lang="en-US" b="0" dirty="0"/>
              <a:t>.</a:t>
            </a:r>
          </a:p>
          <a:p>
            <a:r>
              <a:rPr lang="en-US" b="0" dirty="0"/>
              <a:t>We will also present some </a:t>
            </a:r>
            <a:r>
              <a:rPr lang="en-US" b="1" dirty="0"/>
              <a:t>exploratory work </a:t>
            </a:r>
            <a:r>
              <a:rPr lang="en-US" b="0" dirty="0"/>
              <a:t>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[6:00 - 6:30]</a:t>
            </a:r>
          </a:p>
          <a:p>
            <a:endParaRPr lang="en-US" dirty="0"/>
          </a:p>
          <a:p>
            <a:r>
              <a:rPr lang="en-US" dirty="0"/>
              <a:t>Let’s begin with our HRAN model, which was published at the CORIA conference of 2018.</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t>
            </a:r>
            <a:r>
              <a:rPr lang="en-US" b="1" dirty="0"/>
              <a:t>accuracy performances </a:t>
            </a:r>
            <a:r>
              <a:rPr lang="en-US" b="0" dirty="0"/>
              <a:t>by refining our </a:t>
            </a:r>
            <a:r>
              <a:rPr lang="en-US" b="1" dirty="0"/>
              <a:t>understanding of the user</a:t>
            </a:r>
            <a:r>
              <a:rPr lang="en-US" b="0" dirty="0"/>
              <a:t>, as well as the </a:t>
            </a:r>
            <a:r>
              <a:rPr lang="en-US" b="1" dirty="0"/>
              <a:t>explainability of the model’s predictions</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a:t>
            </a:r>
            <a:r>
              <a:rPr lang="en-US" b="1" dirty="0"/>
              <a:t>reviews can help i</a:t>
            </a:r>
            <a:r>
              <a:rPr lang="en-US" b="0" dirty="0"/>
              <a:t>mprove performances &amp; make predictions understandable, by </a:t>
            </a:r>
            <a:r>
              <a:rPr lang="en-US" b="1" dirty="0"/>
              <a:t>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a:t>
            </a:r>
            <a:r>
              <a:rPr lang="en-US" b="1" dirty="0"/>
              <a:t>recommendation module </a:t>
            </a:r>
            <a:r>
              <a:rPr lang="en-US" b="0" dirty="0"/>
              <a:t>to an </a:t>
            </a:r>
            <a:r>
              <a:rPr lang="en-US" b="1" dirty="0"/>
              <a:t>attentive sentiment analysis </a:t>
            </a:r>
            <a:r>
              <a:rPr lang="en-US" b="0" dirty="0"/>
              <a:t>module. </a:t>
            </a:r>
          </a:p>
          <a:p>
            <a:endParaRPr lang="en-US" b="0" dirty="0"/>
          </a:p>
          <a:p>
            <a:r>
              <a:rPr lang="en-US" b="0" dirty="0"/>
              <a:t>The resulting model is called HRAN, for </a:t>
            </a:r>
            <a:r>
              <a:rPr lang="en-US" b="1" dirty="0"/>
              <a:t>Hierarchical Recurrent Attentive Network. </a:t>
            </a:r>
          </a:p>
          <a:p>
            <a:endParaRPr lang="en-US" b="0" dirty="0"/>
          </a:p>
          <a:p>
            <a:r>
              <a:rPr lang="en-US" b="0" dirty="0"/>
              <a:t>The sentiment analysis part takes the</a:t>
            </a:r>
            <a:r>
              <a:rPr lang="en-US" b="1" dirty="0"/>
              <a:t> reviews </a:t>
            </a:r>
            <a:r>
              <a:rPr lang="en-US" b="0" dirty="0"/>
              <a:t>as input, while the recommendation module takes both </a:t>
            </a:r>
            <a:r>
              <a:rPr lang="en-US" b="1" dirty="0"/>
              <a:t>the user and the item profiles </a:t>
            </a:r>
            <a:r>
              <a:rPr lang="en-US" b="0" dirty="0"/>
              <a:t>as input. </a:t>
            </a:r>
          </a:p>
          <a:p>
            <a:r>
              <a:rPr lang="en-US" b="0" dirty="0"/>
              <a:t>Both parts of the model output the same object: the </a:t>
            </a:r>
            <a:r>
              <a:rPr lang="en-US" b="1" dirty="0"/>
              <a:t>rating that user u gave item I, </a:t>
            </a:r>
            <a:r>
              <a:rPr lang="en-US" b="1" dirty="0" err="1"/>
              <a:t>r_u,i</a:t>
            </a:r>
            <a:r>
              <a:rPr lang="en-US" b="1" dirty="0"/>
              <a:t>. </a:t>
            </a:r>
          </a:p>
          <a:p>
            <a:endParaRPr lang="en-US" b="0" dirty="0"/>
          </a:p>
          <a:p>
            <a:r>
              <a:rPr lang="en-US" b="0" dirty="0"/>
              <a:t>While those two tasks are rarely combined, because they are quite different, in this precise setting they are </a:t>
            </a:r>
            <a:r>
              <a:rPr lang="en-US" b="1" dirty="0"/>
              <a:t>complementary</a:t>
            </a:r>
            <a:r>
              <a:rPr lang="en-US" b="0" dirty="0"/>
              <a:t>. </a:t>
            </a:r>
          </a:p>
          <a:p>
            <a:endParaRPr lang="en-US" b="0" dirty="0"/>
          </a:p>
          <a:p>
            <a:r>
              <a:rPr lang="en-US" b="0" dirty="0"/>
              <a:t>The Sentiment Analysis module gives us a global, absolute idea of </a:t>
            </a:r>
            <a:r>
              <a:rPr lang="en-US" b="1" dirty="0"/>
              <a:t>the feeling expressed in the review, and </a:t>
            </a:r>
            <a:r>
              <a:rPr lang="en-US" b="0" dirty="0"/>
              <a:t>thus acts as a regularization for the recommendation module, which informs us more precisely regarding the </a:t>
            </a:r>
            <a:r>
              <a:rPr lang="en-US" b="1" dirty="0"/>
              <a:t>user-item interaction</a:t>
            </a:r>
            <a:r>
              <a:rPr lang="en-US" b="0" dirty="0"/>
              <a:t>.</a:t>
            </a:r>
          </a:p>
          <a:p>
            <a:endParaRPr lang="en-US" b="0" dirty="0"/>
          </a:p>
          <a:p>
            <a:r>
              <a:rPr lang="en-US" b="0" dirty="0"/>
              <a:t>Note that both modules share inner intermediate representations </a:t>
            </a:r>
            <a:r>
              <a:rPr lang="en-US" b="1" dirty="0"/>
              <a:t>to refine the models’ understanding of the user’s tastes</a:t>
            </a:r>
            <a:r>
              <a:rPr lang="en-US" b="0" dirty="0"/>
              <a:t>,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a:t>
            </a:r>
            <a:r>
              <a:rPr lang="en-US" b="1" dirty="0"/>
              <a:t>collaborative filtering </a:t>
            </a:r>
            <a:r>
              <a:rPr lang="en-US" b="0" dirty="0"/>
              <a:t>approach as we are interested in the </a:t>
            </a:r>
            <a:r>
              <a:rPr lang="en-US" b="1" dirty="0"/>
              <a:t>interactions</a:t>
            </a:r>
            <a:r>
              <a:rPr lang="en-US" b="0" dirty="0"/>
              <a:t> between the users and the items.</a:t>
            </a:r>
          </a:p>
          <a:p>
            <a:endParaRPr lang="en-US" b="0" dirty="0"/>
          </a:p>
          <a:p>
            <a:r>
              <a:rPr lang="en-US" b="0" dirty="0"/>
              <a:t>Additionally, and similarly to McAuley and </a:t>
            </a:r>
            <a:r>
              <a:rPr lang="en-US" b="0" dirty="0" err="1"/>
              <a:t>Leskovec</a:t>
            </a:r>
            <a:r>
              <a:rPr lang="en-US" b="0" dirty="0"/>
              <a:t>, we make use of the available </a:t>
            </a:r>
            <a:r>
              <a:rPr lang="en-US" b="1" dirty="0"/>
              <a:t>textual reviews </a:t>
            </a:r>
            <a:r>
              <a:rPr lang="en-US" b="0" dirty="0"/>
              <a:t>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a:t>
            </a:r>
            <a:r>
              <a:rPr lang="en-US" b="1" dirty="0"/>
              <a:t>by essence hierarchical </a:t>
            </a:r>
            <a:r>
              <a:rPr lang="en-US" b="0" dirty="0"/>
              <a:t>as they are composed of sentences, themselves composed of words. </a:t>
            </a:r>
          </a:p>
          <a:p>
            <a:endParaRPr lang="en-US" b="0" dirty="0"/>
          </a:p>
          <a:p>
            <a:r>
              <a:rPr lang="en-US" b="0" dirty="0"/>
              <a:t>On top of that, we make the hypothesis that the </a:t>
            </a:r>
            <a:r>
              <a:rPr lang="en-US" b="1" dirty="0"/>
              <a:t>information contained in the reviews </a:t>
            </a:r>
            <a:r>
              <a:rPr lang="en-US" b="0" dirty="0"/>
              <a:t>are, too, hierarchical.</a:t>
            </a:r>
          </a:p>
          <a:p>
            <a:r>
              <a:rPr lang="en-US" b="0" dirty="0"/>
              <a:t>In other words, we want to understand what </a:t>
            </a:r>
            <a:r>
              <a:rPr lang="en-US" b="1" dirty="0"/>
              <a:t>words are most important in a sentence</a:t>
            </a:r>
            <a:r>
              <a:rPr lang="en-US" b="0" dirty="0"/>
              <a:t>, and what </a:t>
            </a:r>
            <a:r>
              <a:rPr lang="en-US" b="1" dirty="0"/>
              <a:t>sentences are most important in a review.</a:t>
            </a:r>
          </a:p>
          <a:p>
            <a:endParaRPr lang="en-US" noProof="0" dirty="0"/>
          </a:p>
          <a:p>
            <a:r>
              <a:rPr lang="en-US" noProof="0" dirty="0"/>
              <a:t>Thus, the challenge is to aggregate the data in the review in a way that allows us to predict the </a:t>
            </a:r>
            <a:r>
              <a:rPr lang="en-US" b="1" noProof="0" dirty="0"/>
              <a:t>review’s overall polarity</a:t>
            </a:r>
            <a:r>
              <a:rPr lang="en-US" noProof="0" dirty="0"/>
              <a:t>,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
            </a:r>
            <a:r>
              <a:rPr lang="en-US" b="1" noProof="0" dirty="0"/>
              <a:t>attention mechanism </a:t>
            </a:r>
            <a:r>
              <a:rPr lang="en-US" noProof="0" dirty="0"/>
              <a:t>like Yang et al: with two sequential Recurrent Bidirectional Attentive modules, or RBA, which we describe in detail in the following slide.</a:t>
            </a:r>
          </a:p>
          <a:p>
            <a:endParaRPr lang="en-US" noProof="0" dirty="0"/>
          </a:p>
          <a:p>
            <a:r>
              <a:rPr lang="en-US" noProof="0" dirty="0"/>
              <a:t>The first RBA aggregates the words of a sentence into a </a:t>
            </a:r>
            <a:r>
              <a:rPr lang="en-US" b="1" noProof="0" dirty="0"/>
              <a:t>representation of this sentence,</a:t>
            </a:r>
            <a:r>
              <a:rPr lang="en-US" noProof="0" dirty="0"/>
              <a:t> </a:t>
            </a:r>
            <a:r>
              <a:rPr lang="en-US" noProof="0" dirty="0" err="1"/>
              <a:t>z_s</a:t>
            </a:r>
            <a:r>
              <a:rPr lang="en-US" noProof="0" dirty="0"/>
              <a:t>, which is in turn fed to the sentence-level RBA and </a:t>
            </a:r>
            <a:r>
              <a:rPr lang="en-US" b="1" noProof="0" dirty="0"/>
              <a:t>aggregated to form the final review representation</a:t>
            </a:r>
            <a:r>
              <a:rPr lang="en-US" noProof="0" dirty="0"/>
              <a:t>, </a:t>
            </a:r>
            <a:r>
              <a:rPr lang="en-US" noProof="0" dirty="0" err="1"/>
              <a:t>z_review</a:t>
            </a:r>
            <a:r>
              <a:rPr lang="en-US" noProof="0" dirty="0"/>
              <a:t>. </a:t>
            </a:r>
          </a:p>
          <a:p>
            <a:endParaRPr lang="en-US" noProof="0" dirty="0"/>
          </a:p>
          <a:p>
            <a:r>
              <a:rPr lang="en-US" noProof="0" dirty="0"/>
              <a:t>This whole module is then trained to optimize a </a:t>
            </a:r>
            <a:r>
              <a:rPr lang="en-US" b="1" noProof="0" dirty="0"/>
              <a:t>Negative Log Likelihood Loss </a:t>
            </a:r>
            <a:r>
              <a:rPr lang="en-US" noProof="0" dirty="0"/>
              <a:t>between the predicted rating and the actual rating. </a:t>
            </a:r>
          </a:p>
          <a:p>
            <a:r>
              <a:rPr lang="en-US" noProof="0" dirty="0"/>
              <a:t>Note that this </a:t>
            </a:r>
            <a:r>
              <a:rPr lang="en-US" b="1" noProof="0" dirty="0"/>
              <a:t>polarity prediction task </a:t>
            </a:r>
            <a:r>
              <a:rPr lang="en-US" noProof="0" dirty="0"/>
              <a:t>takes the form of a 5-class classification task.</a:t>
            </a:r>
          </a:p>
          <a:p>
            <a:r>
              <a:rPr lang="en-US" noProof="0" dirty="0"/>
              <a:t>Each corresponding to a </a:t>
            </a:r>
            <a:r>
              <a:rPr lang="en-US" b="1" noProof="0" dirty="0"/>
              <a:t>possible rating</a:t>
            </a:r>
            <a:r>
              <a:rPr lang="en-US" noProof="0" dirty="0"/>
              <a:t>, can be understood as the level of enthusiasm contained in the review. </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a:t>
            </a:r>
            <a:r>
              <a:rPr lang="en-US" b="1" noProof="0" dirty="0"/>
              <a:t>bi-directional recurrent cell </a:t>
            </a:r>
            <a:r>
              <a:rPr lang="en-US" noProof="0" dirty="0"/>
              <a:t>coupled to an </a:t>
            </a:r>
            <a:r>
              <a:rPr lang="en-US" b="1" noProof="0" dirty="0"/>
              <a:t>attention mechanism. </a:t>
            </a:r>
          </a:p>
          <a:p>
            <a:endParaRPr lang="en-US" noProof="0" dirty="0"/>
          </a:p>
          <a:p>
            <a:r>
              <a:rPr lang="en-US" noProof="0" dirty="0"/>
              <a:t>The sequence </a:t>
            </a:r>
            <a:r>
              <a:rPr lang="en-US" b="1" noProof="0" dirty="0"/>
              <a:t>is encoded from both sides </a:t>
            </a:r>
            <a:r>
              <a:rPr lang="en-US" noProof="0" dirty="0"/>
              <a:t>in order to capture </a:t>
            </a:r>
            <a:r>
              <a:rPr lang="en-US" b="1" noProof="0" dirty="0"/>
              <a:t>the intra sequence </a:t>
            </a:r>
            <a:r>
              <a:rPr lang="en-US" noProof="0" dirty="0"/>
              <a:t>information. </a:t>
            </a:r>
          </a:p>
          <a:p>
            <a:r>
              <a:rPr lang="en-US" noProof="0" dirty="0"/>
              <a:t>Bidirectional encoding is particularly useful when </a:t>
            </a:r>
            <a:r>
              <a:rPr lang="en-US" b="1" noProof="0" dirty="0"/>
              <a:t>the sequences are long</a:t>
            </a:r>
            <a:r>
              <a:rPr lang="en-US" noProof="0" dirty="0"/>
              <a:t>, because it prevents the forgetting of the sequence’s beginning.</a:t>
            </a:r>
          </a:p>
          <a:p>
            <a:endParaRPr lang="en-US" noProof="0" dirty="0"/>
          </a:p>
          <a:p>
            <a:r>
              <a:rPr lang="en-US" noProof="0" dirty="0"/>
              <a:t>The forward and backward annotations are then </a:t>
            </a:r>
            <a:r>
              <a:rPr lang="en-US" b="1" noProof="0" dirty="0"/>
              <a:t>concatenated</a:t>
            </a:r>
            <a:r>
              <a:rPr lang="en-US" noProof="0" dirty="0"/>
              <a:t> in a single vector, h.</a:t>
            </a:r>
          </a:p>
          <a:p>
            <a:endParaRPr lang="en-US" noProof="0" dirty="0"/>
          </a:p>
          <a:p>
            <a:r>
              <a:rPr lang="en-US" noProof="0" dirty="0"/>
              <a:t>This newly formed hidden state is then multiplied in a dot product with </a:t>
            </a:r>
            <a:r>
              <a:rPr lang="en-US" b="1" noProof="0" dirty="0"/>
              <a:t>a learned attention vector, </a:t>
            </a:r>
            <a:r>
              <a:rPr lang="en-US" noProof="0" dirty="0"/>
              <a:t>a.  </a:t>
            </a:r>
          </a:p>
          <a:p>
            <a:r>
              <a:rPr lang="en-US" b="0" noProof="0" dirty="0"/>
              <a:t>The results of this dot product is then passed into a </a:t>
            </a:r>
            <a:r>
              <a:rPr lang="en-US" b="1" noProof="0" dirty="0"/>
              <a:t>softmax</a:t>
            </a:r>
            <a:r>
              <a:rPr lang="en-US" b="0" noProof="0" dirty="0"/>
              <a:t> to obtain the </a:t>
            </a:r>
            <a:r>
              <a:rPr lang="en-US" b="1" noProof="0" dirty="0"/>
              <a:t>attention scores of each hidden state </a:t>
            </a:r>
            <a:r>
              <a:rPr lang="en-US" b="0" noProof="0" dirty="0"/>
              <a:t>in the final sentence representation </a:t>
            </a:r>
            <a:r>
              <a:rPr lang="en-US" b="0" noProof="0" dirty="0" err="1"/>
              <a:t>e_s</a:t>
            </a:r>
            <a:r>
              <a:rPr lang="en-US" b="0" noProof="0" dirty="0"/>
              <a:t>.</a:t>
            </a:r>
          </a:p>
          <a:p>
            <a:endParaRPr lang="en-US" b="0" noProof="0" dirty="0"/>
          </a:p>
          <a:p>
            <a:r>
              <a:rPr lang="en-US" b="0" noProof="0" dirty="0"/>
              <a:t>These equations are the main part of attention and can be understood as the way the </a:t>
            </a:r>
            <a:r>
              <a:rPr lang="en-US" b="1" noProof="0" dirty="0"/>
              <a:t>model learns to recognize important words </a:t>
            </a:r>
            <a:r>
              <a:rPr lang="en-US" b="0" noProof="0" dirty="0"/>
              <a:t>in the sentence.</a:t>
            </a:r>
          </a:p>
          <a:p>
            <a:endParaRPr lang="en-US" b="0" noProof="0" dirty="0"/>
          </a:p>
          <a:p>
            <a:r>
              <a:rPr lang="en-US" b="0" noProof="0" dirty="0"/>
              <a:t>This is the </a:t>
            </a:r>
            <a:r>
              <a:rPr lang="en-US" b="1" noProof="0" dirty="0"/>
              <a:t>classic</a:t>
            </a:r>
            <a:r>
              <a:rPr lang="en-US" b="0" noProof="0" dirty="0"/>
              <a:t> </a:t>
            </a:r>
            <a:r>
              <a:rPr lang="en-US" b="1" noProof="0" dirty="0"/>
              <a:t>way </a:t>
            </a:r>
            <a:r>
              <a:rPr lang="en-US" b="0" noProof="0" dirty="0"/>
              <a:t>to compute attention scores. </a:t>
            </a:r>
          </a:p>
          <a:p>
            <a:r>
              <a:rPr lang="en-US" b="0" noProof="0" dirty="0"/>
              <a:t>But the originality of our approach lies in our </a:t>
            </a:r>
            <a:r>
              <a:rPr lang="en-US" b="1" noProof="0" dirty="0"/>
              <a:t>personalized attention computation</a:t>
            </a:r>
            <a:r>
              <a:rPr lang="en-US" b="0" noProof="0"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a:t>
            </a:r>
            <a:r>
              <a:rPr lang="en-US" sz="1200" b="1" i="0" u="none" strike="noStrike" kern="1200" noProof="0" dirty="0">
                <a:solidFill>
                  <a:schemeClr val="tx1"/>
                </a:solidFill>
                <a:effectLst/>
                <a:latin typeface="+mn-lt"/>
                <a:ea typeface="+mn-ea"/>
                <a:cs typeface="+mn-cs"/>
              </a:rPr>
              <a:t>general attention component</a:t>
            </a:r>
            <a:r>
              <a:rPr lang="en-US" sz="1200" b="0" i="0" u="none" strike="noStrike" kern="1200" noProof="0" dirty="0">
                <a:solidFill>
                  <a:schemeClr val="tx1"/>
                </a:solidFill>
                <a:effectLst/>
                <a:latin typeface="+mn-lt"/>
                <a:ea typeface="+mn-ea"/>
                <a:cs typeface="+mn-cs"/>
              </a:rPr>
              <a:t>, relative to the language used in the reviews, and </a:t>
            </a:r>
            <a:r>
              <a:rPr lang="en-US" sz="1200" b="1" i="0" u="none" strike="noStrike" kern="1200" noProof="0" dirty="0">
                <a:solidFill>
                  <a:schemeClr val="tx1"/>
                </a:solidFill>
                <a:effectLst/>
                <a:latin typeface="+mn-lt"/>
                <a:ea typeface="+mn-ea"/>
                <a:cs typeface="+mn-cs"/>
              </a:rPr>
              <a:t>a personalized attention component</a:t>
            </a:r>
            <a:r>
              <a:rPr lang="en-US" sz="1200" b="0" i="0" u="none" strike="noStrike" kern="1200" noProof="0" dirty="0">
                <a:solidFill>
                  <a:schemeClr val="tx1"/>
                </a:solidFill>
                <a:effectLst/>
                <a:latin typeface="+mn-lt"/>
                <a:ea typeface="+mn-ea"/>
                <a:cs typeface="+mn-cs"/>
              </a:rPr>
              <a:t>, computed from the </a:t>
            </a:r>
            <a:r>
              <a:rPr lang="en-US" sz="1200" b="1" i="0" u="none" strike="noStrike" kern="1200" noProof="0" dirty="0">
                <a:solidFill>
                  <a:schemeClr val="tx1"/>
                </a:solidFill>
                <a:effectLst/>
                <a:latin typeface="+mn-lt"/>
                <a:ea typeface="+mn-ea"/>
                <a:cs typeface="+mn-cs"/>
              </a:rPr>
              <a:t>interaction</a:t>
            </a:r>
            <a:r>
              <a:rPr lang="en-US" sz="1200" b="0" i="0" u="none" strike="noStrike" kern="1200" noProof="0" dirty="0">
                <a:solidFill>
                  <a:schemeClr val="tx1"/>
                </a:solidFill>
                <a:effectLst/>
                <a:latin typeface="+mn-lt"/>
                <a:ea typeface="+mn-ea"/>
                <a:cs typeface="+mn-cs"/>
              </a:rPr>
              <a:t> between the user and the target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a:t>
            </a:r>
            <a:r>
              <a:rPr lang="en-US" sz="1200" b="1" i="0" u="none" strike="noStrike" kern="1200" noProof="0" dirty="0">
                <a:solidFill>
                  <a:schemeClr val="tx1"/>
                </a:solidFill>
                <a:effectLst/>
                <a:latin typeface="+mn-lt"/>
                <a:ea typeface="+mn-ea"/>
                <a:cs typeface="+mn-cs"/>
              </a:rPr>
              <a:t>the review’s elements,</a:t>
            </a:r>
            <a:r>
              <a:rPr lang="en-US" sz="1200" b="0" i="0" u="none" strike="noStrike" kern="1200" noProof="0" dirty="0">
                <a:solidFill>
                  <a:schemeClr val="tx1"/>
                </a:solidFill>
                <a:effectLst/>
                <a:latin typeface="+mn-lt"/>
                <a:ea typeface="+mn-ea"/>
                <a:cs typeface="+mn-cs"/>
              </a:rPr>
              <a:t> similarly to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It represents what elements of the sequence are the </a:t>
            </a:r>
            <a:r>
              <a:rPr lang="en-US" sz="1200" b="1" i="0" u="none" strike="noStrike" kern="1200" noProof="0" dirty="0">
                <a:solidFill>
                  <a:schemeClr val="tx1"/>
                </a:solidFill>
                <a:effectLst/>
                <a:latin typeface="+mn-lt"/>
                <a:ea typeface="+mn-ea"/>
                <a:cs typeface="+mn-cs"/>
              </a:rPr>
              <a:t>most important from a general language </a:t>
            </a:r>
            <a:r>
              <a:rPr lang="en-US" sz="1200" b="0" i="0" u="none" strike="noStrike" kern="1200" noProof="0" dirty="0">
                <a:solidFill>
                  <a:schemeClr val="tx1"/>
                </a:solidFill>
                <a:effectLst/>
                <a:latin typeface="+mn-lt"/>
                <a:ea typeface="+mn-ea"/>
                <a:cs typeface="+mn-cs"/>
              </a:rPr>
              <a:t>point of view.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In the next slides we will present some attention visualization that show that this </a:t>
            </a:r>
            <a:r>
              <a:rPr lang="en-US" sz="1200" b="1" i="0" u="none" strike="noStrike" kern="1200" noProof="0" dirty="0">
                <a:solidFill>
                  <a:schemeClr val="tx1"/>
                </a:solidFill>
                <a:effectLst/>
                <a:latin typeface="+mn-lt"/>
                <a:ea typeface="+mn-ea"/>
                <a:cs typeface="+mn-cs"/>
              </a:rPr>
              <a:t>generalist component highlight opinion terms </a:t>
            </a:r>
            <a:r>
              <a:rPr lang="en-US" sz="1200" b="0" i="0" u="none" strike="noStrike" kern="1200" noProof="0" dirty="0">
                <a:solidFill>
                  <a:schemeClr val="tx1"/>
                </a:solidFill>
                <a:effectLst/>
                <a:latin typeface="+mn-lt"/>
                <a:ea typeface="+mn-ea"/>
                <a:cs typeface="+mn-cs"/>
              </a:rPr>
              <a:t>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a:t>
            </a:r>
            <a:r>
              <a:rPr lang="en-US" sz="1200" b="1" i="0" u="none" strike="noStrike" kern="1200" noProof="0" dirty="0">
                <a:solidFill>
                  <a:schemeClr val="tx1"/>
                </a:solidFill>
                <a:effectLst/>
                <a:latin typeface="+mn-lt"/>
                <a:ea typeface="+mn-ea"/>
                <a:cs typeface="+mn-cs"/>
              </a:rPr>
              <a:t>personalized</a:t>
            </a:r>
            <a:r>
              <a:rPr lang="en-US" sz="1200" b="0" i="0" u="none" strike="noStrike" kern="1200" noProof="0" dirty="0">
                <a:solidFill>
                  <a:schemeClr val="tx1"/>
                </a:solidFill>
                <a:effectLst/>
                <a:latin typeface="+mn-lt"/>
                <a:ea typeface="+mn-ea"/>
                <a:cs typeface="+mn-cs"/>
              </a:rPr>
              <a:t>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a:t>
            </a:r>
            <a:r>
              <a:rPr lang="en-US" sz="1200" b="1" i="0" u="none" strike="noStrike" kern="1200" noProof="0" dirty="0">
                <a:solidFill>
                  <a:schemeClr val="tx1"/>
                </a:solidFill>
                <a:effectLst/>
                <a:latin typeface="+mn-lt"/>
                <a:ea typeface="+mn-ea"/>
                <a:cs typeface="+mn-cs"/>
              </a:rPr>
              <a:t>user and item profiles </a:t>
            </a:r>
            <a:r>
              <a:rPr lang="en-US" sz="1200" b="0" i="0" u="none" strike="noStrike" kern="1200" noProof="0" dirty="0">
                <a:solidFill>
                  <a:schemeClr val="tx1"/>
                </a:solidFill>
                <a:effectLst/>
                <a:latin typeface="+mn-lt"/>
                <a:ea typeface="+mn-ea"/>
                <a:cs typeface="+mn-cs"/>
              </a:rPr>
              <a:t>in the recommendation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user and item profiles are </a:t>
            </a:r>
            <a:r>
              <a:rPr lang="en-US" sz="1200" b="1" i="0" u="none" strike="noStrike" kern="1200" noProof="0" dirty="0">
                <a:solidFill>
                  <a:schemeClr val="tx1"/>
                </a:solidFill>
                <a:effectLst/>
                <a:latin typeface="+mn-lt"/>
                <a:ea typeface="+mn-ea"/>
                <a:cs typeface="+mn-cs"/>
              </a:rPr>
              <a:t>concatenated</a:t>
            </a:r>
            <a:r>
              <a:rPr lang="en-US" sz="1200" b="0" i="0" u="none" strike="noStrike" kern="1200" noProof="0" dirty="0">
                <a:solidFill>
                  <a:schemeClr val="tx1"/>
                </a:solidFill>
                <a:effectLst/>
                <a:latin typeface="+mn-lt"/>
                <a:ea typeface="+mn-ea"/>
                <a:cs typeface="+mn-cs"/>
              </a:rPr>
              <a:t> into a vector L, that is itself projected into the space of the </a:t>
            </a:r>
            <a:r>
              <a:rPr lang="en-US" sz="1200" b="1" i="0" u="none" strike="noStrike" kern="1200" noProof="0" dirty="0">
                <a:solidFill>
                  <a:schemeClr val="tx1"/>
                </a:solidFill>
                <a:effectLst/>
                <a:latin typeface="+mn-lt"/>
                <a:ea typeface="+mn-ea"/>
                <a:cs typeface="+mn-cs"/>
              </a:rPr>
              <a:t>global attention vector </a:t>
            </a:r>
            <a:r>
              <a:rPr lang="en-US" sz="1200" b="0" i="0" u="none" strike="noStrike" kern="1200" noProof="0" dirty="0">
                <a:solidFill>
                  <a:schemeClr val="tx1"/>
                </a:solidFill>
                <a:effectLst/>
                <a:latin typeface="+mn-lt"/>
                <a:ea typeface="+mn-ea"/>
                <a:cs typeface="+mn-cs"/>
              </a:rPr>
              <a:t>via a matrix W and a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t>
            </a:r>
            <a:r>
              <a:rPr lang="en-US" sz="1200" b="1" i="0" u="none" strike="noStrike" kern="1200" noProof="0" dirty="0">
                <a:solidFill>
                  <a:schemeClr val="tx1"/>
                </a:solidFill>
                <a:effectLst/>
                <a:latin typeface="+mn-lt"/>
                <a:ea typeface="+mn-ea"/>
                <a:cs typeface="+mn-cs"/>
              </a:rPr>
              <a:t>added</a:t>
            </a:r>
            <a:r>
              <a:rPr lang="en-US" sz="1200" b="0" i="0" u="none" strike="noStrike" kern="1200" noProof="0" dirty="0">
                <a:solidFill>
                  <a:schemeClr val="tx1"/>
                </a:solidFill>
                <a:effectLst/>
                <a:latin typeface="+mn-lt"/>
                <a:ea typeface="+mn-ea"/>
                <a:cs typeface="+mn-cs"/>
              </a:rPr>
              <a:t>, and the final attention vector is then </a:t>
            </a:r>
            <a:r>
              <a:rPr lang="en-US" sz="1200" b="1" i="0" u="none" strike="noStrike" kern="1200" noProof="0" dirty="0">
                <a:solidFill>
                  <a:schemeClr val="tx1"/>
                </a:solidFill>
                <a:effectLst/>
                <a:latin typeface="+mn-lt"/>
                <a:ea typeface="+mn-ea"/>
                <a:cs typeface="+mn-cs"/>
              </a:rPr>
              <a:t>smoothed</a:t>
            </a:r>
            <a:r>
              <a:rPr lang="en-US" sz="1200" b="0" i="0" u="none" strike="noStrike" kern="1200" noProof="0" dirty="0">
                <a:solidFill>
                  <a:schemeClr val="tx1"/>
                </a:solidFill>
                <a:effectLst/>
                <a:latin typeface="+mn-lt"/>
                <a:ea typeface="+mn-ea"/>
                <a:cs typeface="+mn-cs"/>
              </a:rPr>
              <a:t>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a:t>
            </a:r>
            <a:r>
              <a:rPr lang="en-US" sz="1200" b="1" i="0" u="none" strike="noStrike" kern="1200" noProof="0" dirty="0">
                <a:solidFill>
                  <a:schemeClr val="tx1"/>
                </a:solidFill>
                <a:effectLst/>
                <a:latin typeface="+mn-lt"/>
                <a:ea typeface="+mn-ea"/>
                <a:cs typeface="+mn-cs"/>
              </a:rPr>
              <a:t> </a:t>
            </a:r>
            <a:r>
              <a:rPr lang="en-US" sz="1200" b="1"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a:t>
            </a:r>
            <a:r>
              <a:rPr lang="en-US" sz="1200" b="1" i="0" u="none" strike="noStrike" kern="1200" noProof="0" dirty="0">
                <a:solidFill>
                  <a:schemeClr val="tx1"/>
                </a:solidFill>
                <a:effectLst/>
                <a:latin typeface="+mn-lt"/>
                <a:ea typeface="+mn-ea"/>
                <a:cs typeface="+mn-cs"/>
              </a:rPr>
              <a:t>both</a:t>
            </a:r>
            <a:r>
              <a:rPr lang="en-US" sz="1200" b="0" i="0" u="none" strike="noStrike" kern="1200" noProof="0" dirty="0">
                <a:solidFill>
                  <a:schemeClr val="tx1"/>
                </a:solidFill>
                <a:effectLst/>
                <a:latin typeface="+mn-lt"/>
                <a:ea typeface="+mn-ea"/>
                <a:cs typeface="+mn-cs"/>
              </a:rPr>
              <a:t>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a:t>
            </a:r>
            <a:r>
              <a:rPr lang="en-US" b="1" noProof="0" dirty="0"/>
              <a:t>inherently hierarchical information</a:t>
            </a:r>
            <a:r>
              <a:rPr lang="en-US" noProof="0" dirty="0"/>
              <a:t>,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a:t>
            </a:r>
            <a:r>
              <a:rPr lang="en-US" b="1" noProof="0" dirty="0"/>
              <a:t>both the word and the sentence level</a:t>
            </a:r>
            <a:r>
              <a:rPr lang="en-US" noProof="0" dirty="0"/>
              <a:t>, in order to obtain a representation of the whole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architecture, the attention mechanism addresses </a:t>
            </a:r>
            <a:r>
              <a:rPr lang="en-US" b="1" noProof="0" dirty="0"/>
              <a:t>many problems</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a:t>
            </a:r>
            <a:r>
              <a:rPr lang="en-US" b="1" noProof="0" dirty="0"/>
              <a:t>regularization</a:t>
            </a:r>
            <a:r>
              <a:rPr lang="en-US" noProof="0" dirty="0"/>
              <a:t>, provides a </a:t>
            </a:r>
            <a:r>
              <a:rPr lang="en-US" b="1" noProof="0" dirty="0"/>
              <a:t>personalized aggregation method</a:t>
            </a:r>
            <a:r>
              <a:rPr lang="en-US" noProof="0" dirty="0"/>
              <a:t> and it also allows us to present </a:t>
            </a:r>
            <a:r>
              <a:rPr lang="en-US" b="1" noProof="0" dirty="0"/>
              <a:t>qualitative analysis </a:t>
            </a:r>
            <a:r>
              <a:rPr lang="en-US" noProof="0" dirty="0"/>
              <a:t>of our results by showing which words and sentences were most determinant in the input.</a:t>
            </a:r>
          </a:p>
          <a:p>
            <a:endParaRPr lang="fr-FR" dirty="0"/>
          </a:p>
          <a:p>
            <a:r>
              <a:rPr lang="en-US" noProof="0" dirty="0"/>
              <a:t>This hierarchical attention mechanism also proved to be decisive in the process of </a:t>
            </a:r>
            <a:r>
              <a:rPr lang="en-US" b="1" noProof="0" dirty="0"/>
              <a:t>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1" u="none" strike="noStrike" kern="1200" dirty="0">
              <a:solidFill>
                <a:srgbClr val="C00000"/>
              </a:solidFill>
              <a:effectLst/>
              <a:highlight>
                <a:srgbClr val="FFFF00"/>
              </a:highligh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This table reports the </a:t>
            </a:r>
            <a:r>
              <a:rPr lang="en-US" b="1" i="0" dirty="0"/>
              <a:t>accuracy metric</a:t>
            </a:r>
            <a:r>
              <a:rPr lang="en-US" i="0" dirty="0"/>
              <a:t> on the </a:t>
            </a:r>
            <a:r>
              <a:rPr lang="en-US" b="1" i="0" dirty="0"/>
              <a:t>sentiment analysis task, </a:t>
            </a:r>
            <a:r>
              <a:rPr lang="en-US" b="0" i="0" dirty="0"/>
              <a:t>formulated</a:t>
            </a:r>
            <a:r>
              <a:rPr lang="en-US" b="1" i="0" dirty="0"/>
              <a:t> </a:t>
            </a:r>
            <a:r>
              <a:rPr lang="en-US" b="0" i="0" dirty="0"/>
              <a:t>as a </a:t>
            </a:r>
            <a:r>
              <a:rPr lang="en-US" b="1" i="0" dirty="0"/>
              <a:t>5-class classification problem.</a:t>
            </a:r>
          </a:p>
          <a:p>
            <a:endParaRPr lang="en-US" i="0" dirty="0"/>
          </a:p>
          <a:p>
            <a:r>
              <a:rPr lang="en-US" i="0" dirty="0"/>
              <a:t>As you can see, the FastText classifier falls behind every other models, that are </a:t>
            </a:r>
            <a:r>
              <a:rPr lang="en-US" b="1" i="0" dirty="0"/>
              <a:t>all hierarchical </a:t>
            </a:r>
            <a:r>
              <a:rPr lang="en-US" i="0" dirty="0"/>
              <a:t>and contain an </a:t>
            </a:r>
            <a:r>
              <a:rPr lang="en-US" b="1" i="0" dirty="0"/>
              <a:t>attention mechanism.</a:t>
            </a:r>
          </a:p>
          <a:p>
            <a:endParaRPr lang="en-US" i="0" dirty="0"/>
          </a:p>
          <a:p>
            <a:r>
              <a:rPr lang="en-US" i="0" dirty="0"/>
              <a:t>Among those models, we can see that those that explicitly model </a:t>
            </a:r>
            <a:r>
              <a:rPr lang="en-US" b="1" i="0" dirty="0"/>
              <a:t>the user/item biases </a:t>
            </a:r>
            <a:r>
              <a:rPr lang="en-US" i="0" dirty="0"/>
              <a:t>(that is to say NSUPA and HRAN) outperform the HAN model that do not.</a:t>
            </a:r>
          </a:p>
          <a:p>
            <a:endParaRPr lang="en-US" i="0" dirty="0"/>
          </a:p>
          <a:p>
            <a:r>
              <a:rPr lang="en-US" i="0" dirty="0"/>
              <a:t>In the end, our model, HRAN, is </a:t>
            </a:r>
            <a:r>
              <a:rPr lang="en-US" b="1" i="0" dirty="0"/>
              <a:t>competitive</a:t>
            </a:r>
            <a:r>
              <a:rPr lang="en-US" i="0" dirty="0"/>
              <a:t> with NSUPA, which is an extension of the HAN model. </a:t>
            </a:r>
          </a:p>
          <a:p>
            <a:endParaRPr lang="en-US" i="0" dirty="0"/>
          </a:p>
          <a:p>
            <a:r>
              <a:rPr lang="en-US" i="0" dirty="0"/>
              <a:t>That was our goal: it allows us to transfer the </a:t>
            </a:r>
            <a:r>
              <a:rPr lang="en-US" b="1" i="0" dirty="0"/>
              <a:t>relevant information </a:t>
            </a:r>
            <a:r>
              <a:rPr lang="en-US" i="0" dirty="0"/>
              <a:t>to the </a:t>
            </a:r>
            <a:r>
              <a:rPr lang="en-US" b="1" i="0" dirty="0"/>
              <a:t>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a:t>
            </a:r>
            <a:r>
              <a:rPr lang="en-US" b="1" dirty="0"/>
              <a:t>several baselines</a:t>
            </a:r>
            <a:r>
              <a:rPr lang="en-US" dirty="0"/>
              <a:t> and a </a:t>
            </a:r>
            <a:r>
              <a:rPr lang="en-US" b="1" dirty="0"/>
              <a:t>deep model</a:t>
            </a:r>
            <a:r>
              <a:rPr lang="en-US" dirty="0"/>
              <a:t>, TransNet.</a:t>
            </a:r>
          </a:p>
          <a:p>
            <a:endParaRPr lang="en-US" dirty="0"/>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a:t>
            </a:r>
            <a:r>
              <a:rPr lang="en-US" b="1" dirty="0"/>
              <a:t>Matrix Factorization, or MF,</a:t>
            </a:r>
            <a:r>
              <a:rPr lang="en-US" dirty="0"/>
              <a:t> learns to predict the </a:t>
            </a:r>
            <a:r>
              <a:rPr lang="en-US" b="1" dirty="0"/>
              <a:t>rating of user u on item I</a:t>
            </a:r>
            <a:r>
              <a:rPr lang="en-US" dirty="0"/>
              <a:t> using only the </a:t>
            </a:r>
            <a:r>
              <a:rPr lang="en-US" b="1" dirty="0"/>
              <a:t>rating-derived profiles of users and items</a:t>
            </a:r>
            <a:r>
              <a:rPr lang="en-US" dirty="0"/>
              <a:t>, with no regard for the reviews.</a:t>
            </a:r>
          </a:p>
          <a:p>
            <a:endParaRPr lang="en-US" dirty="0"/>
          </a:p>
          <a:p>
            <a:r>
              <a:rPr lang="en-US" dirty="0"/>
              <a:t>The TransNet takes the </a:t>
            </a:r>
            <a:r>
              <a:rPr lang="en-US" b="1" dirty="0"/>
              <a:t>opposite</a:t>
            </a:r>
            <a:r>
              <a:rPr lang="en-US" dirty="0"/>
              <a:t> approach as it learns to predict the </a:t>
            </a:r>
            <a:r>
              <a:rPr lang="en-US" b="1" dirty="0"/>
              <a:t>rating of user u on item i</a:t>
            </a:r>
            <a:r>
              <a:rPr lang="en-US" dirty="0"/>
              <a:t> using </a:t>
            </a:r>
            <a:r>
              <a:rPr lang="en-US" b="1" dirty="0"/>
              <a:t>only the textual reviews </a:t>
            </a:r>
            <a:r>
              <a:rPr lang="en-US" dirty="0"/>
              <a:t>as input. </a:t>
            </a:r>
          </a:p>
          <a:p>
            <a:r>
              <a:rPr lang="en-US" dirty="0"/>
              <a:t>More precisely, the TransNet model learns to approximate </a:t>
            </a:r>
            <a:r>
              <a:rPr lang="en-US" b="1" dirty="0"/>
              <a:t>the review of user u on item I </a:t>
            </a:r>
            <a:r>
              <a:rPr lang="en-US" dirty="0"/>
              <a:t>from all the reviews written by U and all the reviews written on I. </a:t>
            </a:r>
          </a:p>
          <a:p>
            <a:r>
              <a:rPr lang="en-US" dirty="0"/>
              <a:t>The approximation of review </a:t>
            </a:r>
            <a:r>
              <a:rPr lang="en-US" b="1" u="none" dirty="0" err="1"/>
              <a:t>u,i</a:t>
            </a:r>
            <a:r>
              <a:rPr lang="en-US" dirty="0"/>
              <a:t> is then fed into a MLP that outputs the rating associated to the review.</a:t>
            </a:r>
          </a:p>
          <a:p>
            <a:r>
              <a:rPr lang="en-US" dirty="0"/>
              <a:t>It is worth noticing that the TransNet model achieves </a:t>
            </a:r>
            <a:r>
              <a:rPr lang="en-US" b="1" dirty="0"/>
              <a:t>disappointing</a:t>
            </a:r>
            <a:r>
              <a:rPr lang="en-US" dirty="0"/>
              <a:t> </a:t>
            </a:r>
            <a:r>
              <a:rPr lang="en-US" b="1" dirty="0"/>
              <a:t>performances</a:t>
            </a:r>
            <a:r>
              <a:rPr lang="en-US" dirty="0"/>
              <a:t> on our datasets.</a:t>
            </a:r>
          </a:p>
          <a:p>
            <a:r>
              <a:rPr lang="en-US" dirty="0"/>
              <a:t>This can be explained by the fact that, since it relies </a:t>
            </a:r>
            <a:r>
              <a:rPr lang="en-US" b="1" dirty="0"/>
              <a:t>only on textual reviews</a:t>
            </a:r>
            <a:r>
              <a:rPr lang="en-US" dirty="0"/>
              <a:t>, it needs a </a:t>
            </a:r>
            <a:r>
              <a:rPr lang="en-US" b="1" dirty="0"/>
              <a:t>lot of data </a:t>
            </a:r>
            <a:r>
              <a:rPr lang="en-US" dirty="0"/>
              <a:t>in order to be competitive.</a:t>
            </a:r>
          </a:p>
          <a:p>
            <a:r>
              <a:rPr lang="en-US" dirty="0"/>
              <a:t>It is however an interesting </a:t>
            </a:r>
            <a:r>
              <a:rPr lang="en-US" b="1" dirty="0"/>
              <a:t>baseline </a:t>
            </a:r>
            <a:r>
              <a:rPr lang="en-US" dirty="0"/>
              <a:t>for our experiments because it’s an original approach on recommendation that showed </a:t>
            </a:r>
            <a:r>
              <a:rPr lang="en-US" b="1" dirty="0"/>
              <a:t>interesting results on larger datasets, </a:t>
            </a:r>
            <a:r>
              <a:rPr lang="en-US" b="0" dirty="0"/>
              <a:t>without using the most efficient data for this task: the interactions</a:t>
            </a:r>
            <a:r>
              <a:rPr lang="en-US" b="1" dirty="0"/>
              <a:t>.</a:t>
            </a:r>
            <a:r>
              <a:rPr lang="en-US" dirty="0"/>
              <a:t> </a:t>
            </a:r>
          </a:p>
          <a:p>
            <a:endParaRPr lang="en-US" dirty="0"/>
          </a:p>
          <a:p>
            <a:r>
              <a:rPr lang="en-US" dirty="0"/>
              <a:t>Both those models are outperformed by HRAN which combines </a:t>
            </a:r>
            <a:r>
              <a:rPr lang="en-US" b="1" dirty="0"/>
              <a:t>ratings to textual reviews </a:t>
            </a:r>
            <a:r>
              <a:rPr lang="en-US" dirty="0"/>
              <a:t>and uses them to compute a </a:t>
            </a:r>
            <a:r>
              <a:rPr lang="en-US" b="1" dirty="0"/>
              <a:t>global and a personalized attention score</a:t>
            </a:r>
            <a:r>
              <a:rPr lang="en-US" dirty="0"/>
              <a:t>.</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a:t>
            </a:r>
            <a:r>
              <a:rPr lang="en-US" b="1" noProof="0" dirty="0"/>
              <a:t>triplet</a:t>
            </a:r>
            <a:r>
              <a:rPr lang="en-US" noProof="0" dirty="0"/>
              <a: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t>
            </a:r>
            <a:r>
              <a:rPr lang="en-US" b="1" i="0" dirty="0">
                <a:solidFill>
                  <a:schemeClr val="tx2"/>
                </a:solidFill>
              </a:rPr>
              <a:t>argmax</a:t>
            </a:r>
            <a:r>
              <a:rPr lang="en-US" i="0" dirty="0">
                <a:solidFill>
                  <a:schemeClr val="tx2"/>
                </a:solidFill>
              </a:rPr>
              <a:t> of </a:t>
            </a:r>
            <a:r>
              <a:rPr lang="en-US" b="1" i="0" dirty="0">
                <a:solidFill>
                  <a:schemeClr val="tx2"/>
                </a:solidFill>
              </a:rPr>
              <a:t>the associated general and personalized attention vectors</a:t>
            </a:r>
            <a:r>
              <a:rPr lang="en-US" i="0" dirty="0">
                <a:solidFill>
                  <a:schemeClr val="tx2"/>
                </a:solidFill>
              </a:rPr>
              <a:t> and counted them. </a:t>
            </a:r>
          </a:p>
          <a:p>
            <a:r>
              <a:rPr lang="en-US" i="0" noProof="0" dirty="0">
                <a:solidFill>
                  <a:schemeClr val="tx2"/>
                </a:solidFill>
              </a:rPr>
              <a:t>The </a:t>
            </a:r>
            <a:r>
              <a:rPr lang="en-US" b="1" i="0" noProof="0" dirty="0">
                <a:solidFill>
                  <a:schemeClr val="tx2"/>
                </a:solidFill>
              </a:rPr>
              <a:t>bigger</a:t>
            </a:r>
            <a:r>
              <a:rPr lang="en-US" i="0" noProof="0" dirty="0">
                <a:solidFill>
                  <a:schemeClr val="tx2"/>
                </a:solidFill>
              </a:rPr>
              <a:t> the word in the wordcloud, the more often it was counted as the </a:t>
            </a:r>
            <a:r>
              <a:rPr lang="en-US" b="1" i="0" noProof="0" dirty="0">
                <a:solidFill>
                  <a:schemeClr val="tx2"/>
                </a:solidFill>
              </a:rPr>
              <a:t>argmax</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On the left side are the words that are discriminant for the </a:t>
            </a:r>
            <a:r>
              <a:rPr lang="en-US" b="1" i="0" noProof="0" dirty="0">
                <a:solidFill>
                  <a:schemeClr val="tx2"/>
                </a:solidFill>
              </a:rPr>
              <a:t>generalist</a:t>
            </a:r>
            <a:r>
              <a:rPr lang="en-US" i="0" noProof="0" dirty="0">
                <a:solidFill>
                  <a:schemeClr val="tx2"/>
                </a:solidFill>
              </a:rPr>
              <a:t> </a:t>
            </a:r>
            <a:r>
              <a:rPr lang="en-US" b="1" i="0" noProof="0" dirty="0">
                <a:solidFill>
                  <a:schemeClr val="tx2"/>
                </a:solidFill>
              </a:rPr>
              <a:t>component</a:t>
            </a:r>
            <a:r>
              <a:rPr lang="en-US" i="0" noProof="0" dirty="0">
                <a:solidFill>
                  <a:schemeClr val="tx2"/>
                </a:solidFill>
              </a:rPr>
              <a:t> of the attention vector.</a:t>
            </a:r>
          </a:p>
          <a:p>
            <a:r>
              <a:rPr lang="en-US" i="0" noProof="0" dirty="0">
                <a:solidFill>
                  <a:schemeClr val="tx2"/>
                </a:solidFill>
              </a:rPr>
              <a:t>It mostly shows </a:t>
            </a:r>
            <a:r>
              <a:rPr lang="en-US" b="1" i="0" noProof="0" dirty="0">
                <a:solidFill>
                  <a:schemeClr val="tx2"/>
                </a:solidFill>
              </a:rPr>
              <a:t>positive opinion markers</a:t>
            </a:r>
            <a:r>
              <a:rPr lang="en-US" i="0" noProof="0" dirty="0">
                <a:solidFill>
                  <a:schemeClr val="tx2"/>
                </a:solidFill>
              </a:rPr>
              <a:t>, like “great” or ‘good’, as well as some words related to the dataset like “game”.</a:t>
            </a:r>
          </a:p>
          <a:p>
            <a:endParaRPr lang="en-US" i="0" noProof="0" dirty="0">
              <a:solidFill>
                <a:schemeClr val="tx2"/>
              </a:solidFill>
            </a:endParaRPr>
          </a:p>
          <a:p>
            <a:r>
              <a:rPr lang="en-US" i="0" noProof="0" dirty="0">
                <a:solidFill>
                  <a:schemeClr val="tx2"/>
                </a:solidFill>
              </a:rPr>
              <a:t>On the right side we can see the wordcloud of the </a:t>
            </a:r>
            <a:r>
              <a:rPr lang="en-US" b="1" i="0" noProof="0" dirty="0">
                <a:solidFill>
                  <a:schemeClr val="tx2"/>
                </a:solidFill>
              </a:rPr>
              <a:t>personalized attention vector</a:t>
            </a:r>
            <a:r>
              <a:rPr lang="en-US" i="0" noProof="0" dirty="0">
                <a:solidFill>
                  <a:schemeClr val="tx2"/>
                </a:solidFill>
              </a:rPr>
              <a:t>. </a:t>
            </a:r>
          </a:p>
          <a:p>
            <a:r>
              <a:rPr lang="en-US" i="0" noProof="0" dirty="0">
                <a:solidFill>
                  <a:schemeClr val="tx2"/>
                </a:solidFill>
              </a:rPr>
              <a:t>The words are much more specific to the</a:t>
            </a:r>
            <a:r>
              <a:rPr lang="en-US" b="1" i="0" noProof="0" dirty="0">
                <a:solidFill>
                  <a:schemeClr val="tx2"/>
                </a:solidFill>
              </a:rPr>
              <a:t> items’ characteristics</a:t>
            </a:r>
            <a:r>
              <a:rPr lang="en-US" i="0" noProof="0" dirty="0">
                <a:solidFill>
                  <a:schemeClr val="tx2"/>
                </a:solidFill>
              </a:rPr>
              <a:t>, like Zelda, Lara, medieval etc. </a:t>
            </a:r>
          </a:p>
          <a:p>
            <a:r>
              <a:rPr lang="en-US" i="0" noProof="0" dirty="0">
                <a:solidFill>
                  <a:schemeClr val="tx2"/>
                </a:solidFill>
              </a:rPr>
              <a:t>It is this </a:t>
            </a:r>
            <a:r>
              <a:rPr lang="en-US" b="1" i="0" noProof="0" dirty="0">
                <a:solidFill>
                  <a:schemeClr val="tx2"/>
                </a:solidFill>
              </a:rPr>
              <a:t>specific information </a:t>
            </a:r>
            <a:r>
              <a:rPr lang="en-US" i="0" noProof="0" dirty="0">
                <a:solidFill>
                  <a:schemeClr val="tx2"/>
                </a:solidFill>
              </a:rPr>
              <a:t>that allowed us to improve our </a:t>
            </a:r>
            <a:r>
              <a:rPr lang="en-US" b="1" i="0" noProof="0" dirty="0">
                <a:solidFill>
                  <a:schemeClr val="tx2"/>
                </a:solidFill>
              </a:rPr>
              <a:t>recommendation</a:t>
            </a:r>
            <a:r>
              <a:rPr lang="en-US" i="0" noProof="0" dirty="0">
                <a:solidFill>
                  <a:schemeClr val="tx2"/>
                </a:solidFill>
              </a:rPr>
              <a:t> </a:t>
            </a:r>
            <a:r>
              <a:rPr lang="en-US" b="1" i="0" noProof="0" dirty="0">
                <a:solidFill>
                  <a:schemeClr val="tx2"/>
                </a:solidFill>
              </a:rPr>
              <a:t>performances</a:t>
            </a:r>
            <a:r>
              <a:rPr lang="en-US" i="0" noProof="0" dirty="0">
                <a:solidFill>
                  <a:schemeClr val="tx2"/>
                </a:solidFill>
              </a:rPr>
              <a:t>.</a:t>
            </a:r>
          </a:p>
          <a:p>
            <a:endParaRPr lang="en-US" i="0" noProof="0" dirty="0">
              <a:solidFill>
                <a:schemeClr val="tx2"/>
              </a:solidFill>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noProof="0" dirty="0"/>
              <a:t>We conducted </a:t>
            </a:r>
            <a:r>
              <a:rPr lang="en-US" b="1" i="0" noProof="0" dirty="0"/>
              <a:t>similar experiments </a:t>
            </a:r>
            <a:r>
              <a:rPr lang="en-US" i="0" noProof="0" dirty="0"/>
              <a:t>at the sentence-level. </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More precisely, we ran our </a:t>
            </a:r>
            <a:r>
              <a:rPr lang="en-US" b="1" i="0" noProof="0" dirty="0"/>
              <a:t>trained model</a:t>
            </a:r>
            <a:r>
              <a:rPr lang="en-US" i="0" noProof="0" dirty="0"/>
              <a:t> on a user-item pair, and we presented on this </a:t>
            </a:r>
            <a:r>
              <a:rPr lang="en-US" b="1" i="0" noProof="0" dirty="0"/>
              <a:t>slide several outputs of our model </a:t>
            </a:r>
            <a:r>
              <a:rPr lang="en-US" i="0" noProof="0" dirty="0"/>
              <a:t>(on the right) and we compare them to the actual review and score of the </a:t>
            </a:r>
            <a:r>
              <a:rPr lang="en-US" b="1" i="0" noProof="0" dirty="0"/>
              <a:t>current user </a:t>
            </a:r>
            <a:r>
              <a:rPr lang="en-US" i="0" noProof="0" dirty="0"/>
              <a:t>on the </a:t>
            </a:r>
            <a:r>
              <a:rPr lang="en-US" sz="1200" b="1" kern="1200" dirty="0">
                <a:solidFill>
                  <a:schemeClr val="tx1"/>
                </a:solidFill>
                <a:effectLst/>
                <a:latin typeface="+mn-lt"/>
                <a:ea typeface="+mn-ea"/>
                <a:cs typeface="+mn-cs"/>
              </a:rPr>
              <a:t>target</a:t>
            </a:r>
            <a:r>
              <a:rPr lang="en-US" b="1" i="0" noProof="0" dirty="0"/>
              <a:t> item </a:t>
            </a:r>
            <a:r>
              <a:rPr lang="en-US" i="0" noProof="0" dirty="0"/>
              <a:t>(on the left).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Each review is </a:t>
            </a:r>
            <a:r>
              <a:rPr lang="en-US" b="1" i="0" noProof="0" dirty="0"/>
              <a:t>broken down</a:t>
            </a:r>
            <a:r>
              <a:rPr lang="en-US" i="0" noProof="0" dirty="0"/>
              <a:t> into individual sentences, each associated with their </a:t>
            </a:r>
            <a:r>
              <a:rPr lang="en-US" b="1" i="0" noProof="0" dirty="0"/>
              <a:t>attention score </a:t>
            </a:r>
            <a:r>
              <a:rPr lang="en-US" i="0" noProof="0" dirty="0"/>
              <a:t>in blue.</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different outputs of our system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predicted rating</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sentences</a:t>
            </a:r>
            <a:r>
              <a:rPr lang="en-US" sz="1200" kern="1200" dirty="0">
                <a:solidFill>
                  <a:schemeClr val="tx1"/>
                </a:solidFill>
                <a:effectLst/>
                <a:latin typeface="+mn-lt"/>
                <a:ea typeface="+mn-ea"/>
                <a:cs typeface="+mn-cs"/>
              </a:rPr>
              <a:t> we consider useful for the current user –</a:t>
            </a:r>
            <a:r>
              <a:rPr lang="en-US" sz="1200" b="1" kern="1200" dirty="0">
                <a:solidFill>
                  <a:schemeClr val="tx1"/>
                </a:solidFill>
                <a:effectLst/>
                <a:latin typeface="+mn-lt"/>
                <a:ea typeface="+mn-ea"/>
                <a:cs typeface="+mn-cs"/>
              </a:rPr>
              <a:t>extracted from the reviews </a:t>
            </a:r>
            <a:r>
              <a:rPr lang="en-US" sz="1200" kern="1200" dirty="0">
                <a:solidFill>
                  <a:schemeClr val="tx1"/>
                </a:solidFill>
                <a:effectLst/>
                <a:latin typeface="+mn-lt"/>
                <a:ea typeface="+mn-ea"/>
                <a:cs typeface="+mn-cs"/>
              </a:rPr>
              <a:t>on the target item–,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a:t>
            </a:r>
            <a:r>
              <a:rPr lang="en-US" sz="1200" b="1" kern="1200" dirty="0">
                <a:solidFill>
                  <a:schemeClr val="tx1"/>
                </a:solidFill>
                <a:effectLst/>
                <a:latin typeface="+mn-lt"/>
                <a:ea typeface="+mn-ea"/>
                <a:cs typeface="+mn-cs"/>
              </a:rPr>
              <a:t>keywords</a:t>
            </a:r>
            <a:r>
              <a:rPr lang="en-US" sz="1200" kern="1200" dirty="0">
                <a:solidFill>
                  <a:schemeClr val="tx1"/>
                </a:solidFill>
                <a:effectLst/>
                <a:latin typeface="+mn-lt"/>
                <a:ea typeface="+mn-ea"/>
                <a:cs typeface="+mn-cs"/>
              </a:rPr>
              <a:t> associated with the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outputs represent an </a:t>
            </a:r>
            <a:r>
              <a:rPr lang="en-US" sz="1200" b="1" kern="1200" dirty="0">
                <a:solidFill>
                  <a:schemeClr val="tx1"/>
                </a:solidFill>
                <a:effectLst/>
                <a:latin typeface="+mn-lt"/>
                <a:ea typeface="+mn-ea"/>
                <a:cs typeface="+mn-cs"/>
              </a:rPr>
              <a:t>automated way </a:t>
            </a:r>
            <a:r>
              <a:rPr lang="en-US" sz="1200" kern="1200" dirty="0">
                <a:solidFill>
                  <a:schemeClr val="tx1"/>
                </a:solidFill>
                <a:effectLst/>
                <a:latin typeface="+mn-lt"/>
                <a:ea typeface="+mn-ea"/>
                <a:cs typeface="+mn-cs"/>
              </a:rPr>
              <a:t>to explain the </a:t>
            </a:r>
            <a:r>
              <a:rPr lang="en-US" sz="1200" b="1" kern="1200" dirty="0">
                <a:solidFill>
                  <a:schemeClr val="tx1"/>
                </a:solidFill>
                <a:effectLst/>
                <a:latin typeface="+mn-lt"/>
                <a:ea typeface="+mn-ea"/>
                <a:cs typeface="+mn-cs"/>
              </a:rPr>
              <a:t>suggestion made by the system</a:t>
            </a:r>
            <a:r>
              <a:rPr lang="en-US" sz="1200" kern="1200" dirty="0">
                <a:solidFill>
                  <a:schemeClr val="tx1"/>
                </a:solidFill>
                <a:effectLst/>
                <a:latin typeface="+mn-lt"/>
                <a:ea typeface="+mn-ea"/>
                <a:cs typeface="+mn-cs"/>
              </a:rPr>
              <a:t> to the </a:t>
            </a:r>
            <a:r>
              <a:rPr lang="en-US" sz="1200" b="1" kern="1200" dirty="0">
                <a:solidFill>
                  <a:schemeClr val="tx1"/>
                </a:solidFill>
                <a:effectLst/>
                <a:latin typeface="+mn-lt"/>
                <a:ea typeface="+mn-ea"/>
                <a:cs typeface="+mn-cs"/>
              </a:rPr>
              <a:t>current user</a:t>
            </a:r>
            <a:r>
              <a:rPr lang="en-US" sz="1200" kern="1200" dirty="0">
                <a:solidFill>
                  <a:schemeClr val="tx1"/>
                </a:solidFill>
                <a:effectLst/>
                <a:latin typeface="+mn-lt"/>
                <a:ea typeface="+mn-ea"/>
                <a:cs typeface="+mn-cs"/>
              </a:rPr>
              <a:t>.</a:t>
            </a:r>
            <a:endParaRPr lang="en-US" dirty="0"/>
          </a:p>
          <a:p>
            <a:endParaRPr lang="en-US" i="0" noProof="0" dirty="0"/>
          </a:p>
          <a:p>
            <a:r>
              <a:rPr lang="en-US" i="0" noProof="0" dirty="0"/>
              <a:t>Aside from a </a:t>
            </a:r>
            <a:r>
              <a:rPr lang="en-US" b="1" i="0" noProof="0" dirty="0"/>
              <a:t>correct rating prediction</a:t>
            </a:r>
            <a:r>
              <a:rPr lang="en-US" i="0" noProof="0" dirty="0"/>
              <a:t>, we can see that HRAN also outputs </a:t>
            </a:r>
            <a:r>
              <a:rPr lang="en-US" b="1" i="0" noProof="0" dirty="0"/>
              <a:t>highly commendable reviews </a:t>
            </a:r>
            <a:r>
              <a:rPr lang="en-US" i="0" noProof="0" dirty="0"/>
              <a:t>written by other users, as well as </a:t>
            </a:r>
            <a:r>
              <a:rPr lang="en-US" b="1" i="0" noProof="0" dirty="0"/>
              <a:t>descriptive key words </a:t>
            </a:r>
            <a:r>
              <a:rPr lang="en-US" i="0" noProof="0" dirty="0"/>
              <a:t>regarding this item (such as sophisticated, elevating </a:t>
            </a:r>
            <a:r>
              <a:rPr lang="en-US" i="0" noProof="0" dirty="0" err="1"/>
              <a:t>etc</a:t>
            </a:r>
            <a:r>
              <a:rPr lang="en-US" i="0" noProof="0" dirty="0"/>
              <a:t>).</a:t>
            </a:r>
          </a:p>
          <a:p>
            <a:endParaRPr lang="en-US" i="0" noProof="0" dirty="0"/>
          </a:p>
          <a:p>
            <a:r>
              <a:rPr lang="en-US" i="0" noProof="0" dirty="0"/>
              <a:t>You can also note that HRAN attributes the </a:t>
            </a:r>
            <a:r>
              <a:rPr lang="en-US" b="1" i="0" noProof="0" dirty="0"/>
              <a:t>highest attention </a:t>
            </a:r>
            <a:r>
              <a:rPr lang="en-US" i="0" noProof="0" dirty="0"/>
              <a:t>score to the reviews written by the current user, which of course makes sense.</a:t>
            </a:r>
          </a:p>
          <a:p>
            <a:endParaRPr lang="en-US" i="0" noProof="0" dirty="0"/>
          </a:p>
          <a:p>
            <a:endParaRPr lang="en-US" i="0" noProof="0" dirty="0"/>
          </a:p>
          <a:p>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12380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a:t>
            </a:r>
            <a:r>
              <a:rPr lang="en-US" b="1" noProof="0" dirty="0"/>
              <a:t>combines the use of ratings and textual reviews</a:t>
            </a:r>
            <a:r>
              <a:rPr lang="en-US" noProof="0" dirty="0"/>
              <a:t> to learn a </a:t>
            </a:r>
            <a:r>
              <a:rPr lang="en-US" b="1" noProof="0" dirty="0"/>
              <a:t>dual attention vector</a:t>
            </a:r>
            <a:r>
              <a:rPr lang="en-US" noProof="0" dirty="0"/>
              <a:t>, allowing us to improve our performances on a classic recommendation task.</a:t>
            </a:r>
          </a:p>
          <a:p>
            <a:endParaRPr lang="en-US" noProof="0" dirty="0"/>
          </a:p>
          <a:p>
            <a:r>
              <a:rPr lang="en-US" noProof="0" dirty="0"/>
              <a:t>This approach also allows us to conduct a </a:t>
            </a:r>
            <a:r>
              <a:rPr lang="en-US" b="1" noProof="0" dirty="0"/>
              <a:t>qualitative introspection </a:t>
            </a:r>
            <a:r>
              <a:rPr lang="en-US" noProof="0" dirty="0"/>
              <a:t>of our model, thus providing </a:t>
            </a:r>
            <a:r>
              <a:rPr lang="en-US" b="1" noProof="0" dirty="0"/>
              <a:t>explanations</a:t>
            </a:r>
            <a:r>
              <a:rPr lang="en-US" noProof="0" dirty="0"/>
              <a:t> for the suggestions made by the system.</a:t>
            </a:r>
          </a:p>
          <a:p>
            <a:endParaRPr lang="en-US" noProof="0" dirty="0"/>
          </a:p>
          <a:p>
            <a:r>
              <a:rPr lang="en-US" noProof="0" dirty="0"/>
              <a:t>Additionally, the use of textual reviews can alleviate the </a:t>
            </a:r>
            <a:r>
              <a:rPr lang="en-US" b="1" noProof="0" dirty="0"/>
              <a:t>Cold Start Problem</a:t>
            </a:r>
            <a:r>
              <a:rPr lang="en-US" noProof="0" dirty="0"/>
              <a:t>, which prevents collaborative filtering-based models from making relevant suggestions to new users, for lack of interactions.</a:t>
            </a:r>
          </a:p>
          <a:p>
            <a:endParaRPr lang="en-US" noProof="0" dirty="0"/>
          </a:p>
          <a:p>
            <a:r>
              <a:rPr lang="en-US" noProof="0" dirty="0"/>
              <a:t>Finally, one can think of our model as a </a:t>
            </a:r>
            <a:r>
              <a:rPr lang="en-US" b="1" noProof="0" dirty="0"/>
              <a:t>personalized review reading system </a:t>
            </a:r>
            <a:r>
              <a:rPr lang="en-US" noProof="0" dirty="0"/>
              <a:t>for the users. </a:t>
            </a:r>
          </a:p>
          <a:p>
            <a:r>
              <a:rPr lang="en-US" noProof="0" dirty="0"/>
              <a:t>Once trained, the model’s attention mechanisms can highlight the </a:t>
            </a:r>
            <a:r>
              <a:rPr lang="en-US" b="1" noProof="0" dirty="0"/>
              <a:t>relevant words and sentences within the reviews </a:t>
            </a:r>
            <a:r>
              <a:rPr lang="en-US" noProof="0" dirty="0"/>
              <a:t>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[18:00 – 18:30]</a:t>
            </a:r>
          </a:p>
          <a:p>
            <a:endParaRPr lang="en-US" dirty="0"/>
          </a:p>
          <a:p>
            <a:r>
              <a:rPr lang="en-US" dirty="0"/>
              <a:t>In the past section, we have seen </a:t>
            </a:r>
            <a:r>
              <a:rPr lang="en-US" b="1" dirty="0"/>
              <a:t>how informative </a:t>
            </a:r>
            <a:r>
              <a:rPr lang="en-US" dirty="0"/>
              <a:t>user-generated textual traces can be, both from a </a:t>
            </a:r>
            <a:r>
              <a:rPr lang="en-US" b="1" dirty="0"/>
              <a:t>quantitative</a:t>
            </a:r>
            <a:r>
              <a:rPr lang="en-US" dirty="0"/>
              <a:t> and a </a:t>
            </a:r>
            <a:r>
              <a:rPr lang="en-US" b="1" dirty="0"/>
              <a:t>qualitative</a:t>
            </a:r>
            <a:r>
              <a:rPr lang="en-US" dirty="0"/>
              <a:t> point of view.</a:t>
            </a:r>
          </a:p>
          <a:p>
            <a:endParaRPr lang="en-US" dirty="0"/>
          </a:p>
          <a:p>
            <a:r>
              <a:rPr lang="en-US" dirty="0"/>
              <a:t>In this next section, we are going to move on to a </a:t>
            </a:r>
            <a:r>
              <a:rPr lang="en-US" b="1" dirty="0"/>
              <a:t>different kind </a:t>
            </a:r>
            <a:r>
              <a:rPr lang="en-US" dirty="0"/>
              <a:t>of user profile, which are </a:t>
            </a:r>
            <a:r>
              <a:rPr lang="en-US" b="1" dirty="0"/>
              <a:t>fully textual</a:t>
            </a:r>
            <a:r>
              <a:rPr lang="en-US" dirty="0"/>
              <a:t> and a lot noisier than traditional recommendation profiles: LinkedIn pages.</a:t>
            </a:r>
          </a:p>
          <a:p>
            <a:endParaRPr lang="en-US" dirty="0"/>
          </a:p>
          <a:p>
            <a:r>
              <a:rPr lang="en-US" dirty="0"/>
              <a:t>The </a:t>
            </a:r>
            <a:r>
              <a:rPr lang="en-US" b="1" dirty="0"/>
              <a:t>resulting framework</a:t>
            </a:r>
            <a:r>
              <a:rPr lang="en-US" dirty="0"/>
              <a:t>, Resume, can however be applied to a lot </a:t>
            </a:r>
            <a:r>
              <a:rPr lang="en-US" b="1" dirty="0"/>
              <a:t>of other text-oriented systems</a:t>
            </a:r>
            <a:r>
              <a:rPr lang="en-US" dirty="0"/>
              <a:t>, like Twitter for instance.</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a:t>
            </a:r>
            <a:r>
              <a:rPr lang="en-US" b="1" dirty="0"/>
              <a:t>personalized</a:t>
            </a:r>
            <a:r>
              <a:rPr lang="en-US" dirty="0"/>
              <a:t> and if we can </a:t>
            </a:r>
            <a:r>
              <a:rPr lang="en-US" b="1" dirty="0"/>
              <a:t>explain why it is consistent</a:t>
            </a:r>
            <a:r>
              <a:rPr lang="en-US" dirty="0"/>
              <a: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work presented in this section stems from an observation: contrary to a few decades ago, </a:t>
            </a:r>
            <a:r>
              <a:rPr lang="en-US" b="1" dirty="0"/>
              <a:t>people tend to change jobs </a:t>
            </a:r>
            <a:r>
              <a:rPr lang="en-US" dirty="0"/>
              <a:t>a lot more often. </a:t>
            </a:r>
          </a:p>
          <a:p>
            <a:endParaRPr lang="en-US" dirty="0"/>
          </a:p>
          <a:p>
            <a:r>
              <a:rPr lang="en-US" dirty="0"/>
              <a:t>Incidentally, the number of </a:t>
            </a:r>
            <a:r>
              <a:rPr lang="en-US" b="1" dirty="0"/>
              <a:t>online job-boards and professional networks </a:t>
            </a:r>
            <a:r>
              <a:rPr lang="en-US" dirty="0"/>
              <a:t>has kept growing.</a:t>
            </a:r>
          </a:p>
          <a:p>
            <a:endParaRPr lang="en-US" dirty="0"/>
          </a:p>
          <a:p>
            <a:r>
              <a:rPr lang="en-US" dirty="0"/>
              <a:t>This opens the door to new tasks and problematics:</a:t>
            </a:r>
          </a:p>
          <a:p>
            <a:r>
              <a:rPr lang="en-US" dirty="0"/>
              <a:t>Can we predict a person’s </a:t>
            </a:r>
            <a:r>
              <a:rPr lang="en-US" b="1" dirty="0"/>
              <a:t>next career move? </a:t>
            </a:r>
          </a:p>
          <a:p>
            <a:r>
              <a:rPr lang="en-US" dirty="0"/>
              <a:t>Can we </a:t>
            </a:r>
            <a:r>
              <a:rPr lang="en-US" b="1" dirty="0"/>
              <a:t>automatically</a:t>
            </a:r>
            <a:r>
              <a:rPr lang="en-US" dirty="0"/>
              <a:t> match candidates to job offers?</a:t>
            </a:r>
          </a:p>
          <a:p>
            <a:r>
              <a:rPr lang="en-US" dirty="0"/>
              <a:t>Can we know what </a:t>
            </a:r>
            <a:r>
              <a:rPr lang="en-US" b="1" dirty="0"/>
              <a:t>skills a person needs to acquire </a:t>
            </a:r>
            <a:r>
              <a:rPr lang="en-US" dirty="0"/>
              <a:t>in order to get a promotion?</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a:t>
            </a:r>
            <a:r>
              <a:rPr lang="en-US" b="1" dirty="0"/>
              <a:t>the previous ones </a:t>
            </a:r>
            <a:r>
              <a:rPr lang="en-US" dirty="0"/>
              <a:t>, is:</a:t>
            </a:r>
          </a:p>
          <a:p>
            <a:r>
              <a:rPr lang="en-US" dirty="0"/>
              <a:t> How can we </a:t>
            </a:r>
            <a:r>
              <a:rPr lang="en-US" b="1" dirty="0"/>
              <a:t>accurately</a:t>
            </a:r>
            <a:r>
              <a:rPr lang="en-US" dirty="0"/>
              <a:t> represent a person’s </a:t>
            </a:r>
            <a:r>
              <a:rPr lang="en-US" b="1" dirty="0"/>
              <a:t>professional profile</a:t>
            </a:r>
            <a:r>
              <a:rPr lang="en-US"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a:t>
            </a:r>
            <a:r>
              <a:rPr lang="en-US" b="1" dirty="0"/>
              <a:t> LinkedIn profiles.</a:t>
            </a:r>
          </a:p>
          <a:p>
            <a:endParaRPr lang="en-US" b="1" dirty="0"/>
          </a:p>
          <a:p>
            <a:r>
              <a:rPr lang="en-US" b="0" dirty="0"/>
              <a:t>Those profiles are </a:t>
            </a:r>
            <a:r>
              <a:rPr lang="en-US" b="1" dirty="0"/>
              <a:t>fully user-generated </a:t>
            </a:r>
            <a:r>
              <a:rPr lang="en-US" b="0" dirty="0"/>
              <a:t>and </a:t>
            </a:r>
            <a:r>
              <a:rPr lang="en-US" b="1" dirty="0"/>
              <a:t>fully textual(</a:t>
            </a:r>
            <a:r>
              <a:rPr lang="en-US" b="0" dirty="0"/>
              <a:t>, which means that each information on it has been </a:t>
            </a:r>
            <a:r>
              <a:rPr lang="en-US" b="1" dirty="0"/>
              <a:t>typed by the user</a:t>
            </a:r>
            <a:r>
              <a:rPr lang="en-US" b="0" dirty="0"/>
              <a:t>, rather than chosen from a </a:t>
            </a:r>
            <a:r>
              <a:rPr lang="en-US" b="1" dirty="0"/>
              <a:t>pre-existing list</a:t>
            </a:r>
            <a:r>
              <a:rPr lang="en-US" b="0" dirty="0"/>
              <a:t>.)</a:t>
            </a:r>
          </a:p>
          <a:p>
            <a:endParaRPr lang="en-US" b="0" dirty="0"/>
          </a:p>
          <a:p>
            <a:r>
              <a:rPr lang="en-US" b="0" dirty="0"/>
              <a:t>A user’s LinkedIn profile is composed of their </a:t>
            </a:r>
            <a:r>
              <a:rPr lang="en-US" b="1" dirty="0"/>
              <a:t>professional experiences</a:t>
            </a:r>
            <a:r>
              <a:rPr lang="en-US" b="0" dirty="0"/>
              <a:t>, in green, themselves composed of </a:t>
            </a:r>
            <a:r>
              <a:rPr lang="en-US" b="1" dirty="0"/>
              <a:t>a job title </a:t>
            </a:r>
            <a:r>
              <a:rPr lang="en-US" b="0" dirty="0"/>
              <a:t>(in bold font) and a </a:t>
            </a:r>
            <a:r>
              <a:rPr lang="en-US" b="1" dirty="0"/>
              <a:t>job description</a:t>
            </a:r>
            <a:r>
              <a:rPr lang="en-US" b="0" dirty="0"/>
              <a:t>. </a:t>
            </a:r>
          </a:p>
          <a:p>
            <a:r>
              <a:rPr lang="en-US" b="0" dirty="0"/>
              <a:t> </a:t>
            </a:r>
          </a:p>
          <a:p>
            <a:r>
              <a:rPr lang="en-US" b="0" dirty="0"/>
              <a:t>Similarly, their </a:t>
            </a:r>
            <a:r>
              <a:rPr lang="en-US" b="1" dirty="0"/>
              <a:t>educational background </a:t>
            </a:r>
            <a:r>
              <a:rPr lang="en-US" b="0" dirty="0"/>
              <a:t>is composed of their </a:t>
            </a:r>
            <a:r>
              <a:rPr lang="en-US" b="1" dirty="0"/>
              <a:t>degree name </a:t>
            </a:r>
            <a:r>
              <a:rPr lang="en-US" b="0" dirty="0"/>
              <a:t>and the institution they got it from. </a:t>
            </a:r>
          </a:p>
          <a:p>
            <a:r>
              <a:rPr lang="en-US" b="0" dirty="0"/>
              <a:t>Note that for </a:t>
            </a:r>
            <a:r>
              <a:rPr lang="en-US" b="1" dirty="0"/>
              <a:t>simplicity</a:t>
            </a:r>
            <a:r>
              <a:rPr lang="en-US" b="0" dirty="0"/>
              <a:t> purposes, we will note address </a:t>
            </a:r>
            <a:r>
              <a:rPr lang="en-US" b="1" dirty="0"/>
              <a:t>the educational background of users </a:t>
            </a:r>
            <a:r>
              <a:rPr lang="en-US" b="0" dirty="0"/>
              <a:t>in this presentation.</a:t>
            </a:r>
          </a:p>
          <a:p>
            <a:endParaRPr lang="en-US" b="0" dirty="0"/>
          </a:p>
          <a:p>
            <a:r>
              <a:rPr lang="en-US" b="0" dirty="0"/>
              <a:t>Besides those, a user’s profile also contains the </a:t>
            </a:r>
            <a:r>
              <a:rPr lang="en-US" b="1" dirty="0"/>
              <a:t>skills</a:t>
            </a:r>
            <a:r>
              <a:rPr lang="en-US" b="0" dirty="0"/>
              <a:t> of a user as well as the </a:t>
            </a:r>
            <a:r>
              <a:rPr lang="en-US" b="1" dirty="0"/>
              <a:t>industrial</a:t>
            </a:r>
            <a:r>
              <a:rPr lang="en-US" b="0" dirty="0"/>
              <a:t> </a:t>
            </a:r>
            <a:r>
              <a:rPr lang="en-US" b="1" dirty="0"/>
              <a:t>domain</a:t>
            </a:r>
            <a:r>
              <a:rPr lang="en-US" b="0" dirty="0"/>
              <a:t>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a:t>
            </a:r>
            <a:r>
              <a:rPr lang="en-US" b="1" dirty="0"/>
              <a:t>what interests us the most </a:t>
            </a:r>
            <a:r>
              <a:rPr lang="en-US" b="0" dirty="0"/>
              <a:t>about LinkedIn profiles is </a:t>
            </a:r>
            <a:r>
              <a:rPr lang="en-US" b="1" dirty="0"/>
              <a:t>the amount of unstructured free text</a:t>
            </a:r>
            <a:r>
              <a:rPr lang="en-US" b="0" dirty="0"/>
              <a:t> as well as </a:t>
            </a:r>
            <a:r>
              <a:rPr lang="en-US" b="1" dirty="0"/>
              <a:t>the different axes </a:t>
            </a:r>
            <a:r>
              <a:rPr lang="en-US" b="0" dirty="0"/>
              <a:t>present in a profile: </a:t>
            </a:r>
          </a:p>
          <a:p>
            <a:pPr marL="171450" indent="-171450">
              <a:buFont typeface="Arial" panose="020B0604020202020204" pitchFamily="34" charset="0"/>
              <a:buChar char="•"/>
            </a:pPr>
            <a:r>
              <a:rPr lang="en-US" b="0" dirty="0"/>
              <a:t>the professional experiences, </a:t>
            </a:r>
          </a:p>
          <a:p>
            <a:pPr marL="171450" indent="-171450">
              <a:buFont typeface="Arial" panose="020B0604020202020204" pitchFamily="34" charset="0"/>
              <a:buChar char="•"/>
            </a:pPr>
            <a:r>
              <a:rPr lang="en-US" b="0" dirty="0"/>
              <a:t>the skills, </a:t>
            </a:r>
          </a:p>
          <a:p>
            <a:pPr marL="171450" indent="-171450">
              <a:buFont typeface="Arial" panose="020B0604020202020204" pitchFamily="34" charset="0"/>
              <a:buChar char="•"/>
            </a:pPr>
            <a:r>
              <a:rPr lang="en-US" b="0" dirty="0"/>
              <a:t>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a:t>
            </a:r>
            <a:r>
              <a:rPr lang="en-US" b="1" dirty="0"/>
              <a:t>textual opinion </a:t>
            </a:r>
            <a:r>
              <a:rPr lang="en-US" b="0" dirty="0"/>
              <a:t>led us to significantly improve our </a:t>
            </a:r>
            <a:r>
              <a:rPr lang="en-US" b="1" dirty="0"/>
              <a:t>understanding of their tastes and wants</a:t>
            </a:r>
            <a:r>
              <a:rPr lang="en-US" b="0" dirty="0"/>
              <a:t>. </a:t>
            </a:r>
          </a:p>
          <a:p>
            <a:endParaRPr lang="en-US" b="0" dirty="0"/>
          </a:p>
          <a:p>
            <a:r>
              <a:rPr lang="en-US" b="0" dirty="0"/>
              <a:t>Those results encourage us to go </a:t>
            </a:r>
            <a:r>
              <a:rPr lang="en-US" b="1" dirty="0"/>
              <a:t>even one step further </a:t>
            </a:r>
            <a:r>
              <a:rPr lang="en-US" b="0" dirty="0"/>
              <a:t>and explore user representation using solely </a:t>
            </a:r>
            <a:r>
              <a:rPr lang="en-US" b="1" dirty="0"/>
              <a:t>user-generated texts</a:t>
            </a:r>
            <a:r>
              <a:rPr lang="en-US" b="0" dirty="0"/>
              <a:t>.</a:t>
            </a:r>
          </a:p>
          <a:p>
            <a:endParaRPr lang="en-US" b="0" dirty="0"/>
          </a:p>
          <a:p>
            <a:r>
              <a:rPr lang="en-US" b="0" dirty="0"/>
              <a:t>With regards to </a:t>
            </a:r>
            <a:r>
              <a:rPr lang="en-US" b="1" dirty="0"/>
              <a:t>professional profiles</a:t>
            </a:r>
            <a:r>
              <a:rPr lang="en-US" b="0" dirty="0"/>
              <a:t>, this translates to using a user’s </a:t>
            </a:r>
            <a:r>
              <a:rPr lang="en-US" b="1" dirty="0"/>
              <a:t>past</a:t>
            </a:r>
            <a:r>
              <a:rPr lang="en-US" b="0" dirty="0"/>
              <a:t> </a:t>
            </a:r>
            <a:r>
              <a:rPr lang="en-US" b="1" dirty="0"/>
              <a:t>professional experiences </a:t>
            </a:r>
            <a:r>
              <a:rPr lang="en-US" b="0" dirty="0"/>
              <a:t>to build their </a:t>
            </a:r>
            <a:r>
              <a:rPr lang="en-US" b="1" dirty="0"/>
              <a:t>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a:t>
            </a:r>
            <a:r>
              <a:rPr lang="en-US" b="1" dirty="0"/>
              <a:t>T first jobs </a:t>
            </a:r>
            <a:r>
              <a:rPr lang="en-US" b="0" dirty="0"/>
              <a:t>(from job_0 through job_t-1), in a solid line box, </a:t>
            </a:r>
            <a:r>
              <a:rPr lang="en-US" b="1" dirty="0"/>
              <a:t>to build their representation</a:t>
            </a:r>
            <a:r>
              <a:rPr lang="en-US" b="0" dirty="0"/>
              <a:t>, </a:t>
            </a:r>
          </a:p>
          <a:p>
            <a:pPr marL="0" indent="0">
              <a:buFont typeface="Arial" panose="020B0604020202020204" pitchFamily="34" charset="0"/>
              <a:buNone/>
            </a:pPr>
            <a:r>
              <a:rPr lang="en-US" b="0" dirty="0"/>
              <a:t>and we will use the remainder of their profile (their last job </a:t>
            </a:r>
            <a:r>
              <a:rPr lang="en-US" b="0" dirty="0" err="1"/>
              <a:t>jobT</a:t>
            </a:r>
            <a:r>
              <a:rPr lang="en-US" b="0" dirty="0"/>
              <a:t>, their skills and their industry, in a dotted line box) to evaluate the amount of information encoded into our </a:t>
            </a:r>
            <a:r>
              <a:rPr lang="en-US" b="1" dirty="0"/>
              <a:t>user representation. </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a:t>
            </a:r>
            <a:r>
              <a:rPr lang="en-US" b="1" dirty="0"/>
              <a:t>representation building </a:t>
            </a:r>
            <a:r>
              <a:rPr lang="en-US" b="0" dirty="0"/>
              <a:t>and evaluation constitutes </a:t>
            </a:r>
            <a:r>
              <a:rPr lang="en-US" b="1" dirty="0"/>
              <a:t>a user-representation</a:t>
            </a:r>
            <a:r>
              <a:rPr lang="en-US" b="0" dirty="0"/>
              <a:t>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a:t>
            </a:r>
            <a:r>
              <a:rPr lang="en-US" b="1" dirty="0"/>
              <a:t>representation of the user</a:t>
            </a:r>
            <a:r>
              <a:rPr lang="en-US" b="0" dirty="0"/>
              <a:t>, </a:t>
            </a:r>
            <a:r>
              <a:rPr lang="en-US" b="0" dirty="0" err="1"/>
              <a:t>z_u</a:t>
            </a:r>
            <a:r>
              <a:rPr lang="en-US" b="0" dirty="0"/>
              <a:t>, and we evaluate how much of </a:t>
            </a:r>
            <a:r>
              <a:rPr lang="en-US" b="1" dirty="0"/>
              <a:t>the professional profile </a:t>
            </a:r>
            <a:r>
              <a:rPr lang="en-US" b="0" dirty="0"/>
              <a:t>is encoded in </a:t>
            </a:r>
            <a:r>
              <a:rPr lang="en-US" b="0" dirty="0" err="1"/>
              <a:t>z_u</a:t>
            </a:r>
            <a:r>
              <a:rPr lang="en-US" b="0" dirty="0"/>
              <a:t> by learning to retrieve</a:t>
            </a:r>
          </a:p>
          <a:p>
            <a:pPr marL="171450" indent="-171450">
              <a:buFont typeface="Arial" panose="020B0604020202020204" pitchFamily="34" charset="0"/>
              <a:buChar char="•"/>
            </a:pPr>
            <a:r>
              <a:rPr lang="en-US" b="0" dirty="0"/>
              <a:t>the skills</a:t>
            </a:r>
          </a:p>
          <a:p>
            <a:pPr marL="171450" indent="-171450">
              <a:buFont typeface="Arial" panose="020B0604020202020204" pitchFamily="34" charset="0"/>
              <a:buChar char="•"/>
            </a:pPr>
            <a:r>
              <a:rPr lang="en-US" b="0" dirty="0"/>
              <a:t>the industrial field </a:t>
            </a:r>
          </a:p>
          <a:p>
            <a:pPr marL="171450" indent="-171450">
              <a:buFont typeface="Arial" panose="020B0604020202020204" pitchFamily="34" charset="0"/>
              <a:buChar char="•"/>
            </a:pPr>
            <a:r>
              <a:rPr lang="en-US" b="0" dirty="0"/>
              <a:t>and the last job of the user</a:t>
            </a:r>
          </a:p>
          <a:p>
            <a:pPr marL="0" indent="0">
              <a:buFont typeface="Arial" panose="020B0604020202020204" pitchFamily="34" charset="0"/>
              <a:buNone/>
            </a:pPr>
            <a:r>
              <a:rPr lang="en-US" b="0" dirty="0"/>
              <a:t> from their representation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look at the </a:t>
            </a:r>
            <a:r>
              <a:rPr lang="en-US" b="1" dirty="0"/>
              <a:t>specifics</a:t>
            </a:r>
            <a:r>
              <a:rPr lang="en-US" b="0" dirty="0"/>
              <a:t>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have over 700,000 profiles.</a:t>
            </a:r>
          </a:p>
          <a:p>
            <a:endParaRPr lang="en-US" noProof="0" dirty="0"/>
          </a:p>
          <a:p>
            <a:r>
              <a:rPr lang="en-US" noProof="0" dirty="0"/>
              <a:t>Those profiles are characterized by their </a:t>
            </a:r>
            <a:r>
              <a:rPr lang="en-US" b="1" noProof="0" dirty="0"/>
              <a:t>high level of noise, redundancy and overall lack of structure, </a:t>
            </a:r>
            <a:r>
              <a:rPr lang="en-US" noProof="0" dirty="0"/>
              <a:t>being free text. </a:t>
            </a:r>
          </a:p>
          <a:p>
            <a:r>
              <a:rPr lang="en-US" noProof="0" dirty="0"/>
              <a:t>We thus pre-process our data to keep only the skills and industries that appear </a:t>
            </a:r>
            <a:r>
              <a:rPr lang="en-US" b="1" noProof="0" dirty="0"/>
              <a:t>more than 10 times </a:t>
            </a:r>
            <a:r>
              <a:rPr lang="en-US" b="0" noProof="0" dirty="0"/>
              <a:t>across</a:t>
            </a:r>
            <a:r>
              <a:rPr lang="en-US" b="1" noProof="0" dirty="0"/>
              <a:t> </a:t>
            </a:r>
            <a:r>
              <a:rPr lang="en-US" noProof="0" dirty="0"/>
              <a:t>all the profiles.</a:t>
            </a:r>
          </a:p>
          <a:p>
            <a:r>
              <a:rPr lang="en-US" noProof="0" dirty="0"/>
              <a:t>Those skills and industries will serve </a:t>
            </a:r>
            <a:r>
              <a:rPr lang="en-US" b="1" noProof="0" dirty="0"/>
              <a:t>as labels in our classification tasks </a:t>
            </a:r>
            <a:r>
              <a:rPr lang="en-US" noProof="0" dirty="0"/>
              <a:t>at evaluation time.</a:t>
            </a:r>
          </a:p>
          <a:p>
            <a:endParaRPr lang="en-US" noProof="0" dirty="0"/>
          </a:p>
          <a:p>
            <a:r>
              <a:rPr lang="en-US" noProof="0" dirty="0"/>
              <a:t>However, we cannot adopt a classification framework when it comes to </a:t>
            </a:r>
            <a:r>
              <a:rPr lang="en-US" b="1" noProof="0" dirty="0"/>
              <a:t>predicting a person’s next job</a:t>
            </a:r>
            <a:r>
              <a:rPr lang="en-US" noProof="0" dirty="0"/>
              <a:t>.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take a look at the jobs of the train split, we realize that </a:t>
            </a:r>
            <a:r>
              <a:rPr lang="en-US" b="1" noProof="0" dirty="0"/>
              <a:t>almost 99% </a:t>
            </a:r>
            <a:r>
              <a:rPr lang="en-US" noProof="0" dirty="0"/>
              <a:t>of them are unique. </a:t>
            </a:r>
          </a:p>
          <a:p>
            <a:r>
              <a:rPr lang="en-US" noProof="0" dirty="0"/>
              <a:t>When we think of it, it is not very surprising because we consider both </a:t>
            </a:r>
            <a:r>
              <a:rPr lang="en-US" b="1" noProof="0" dirty="0"/>
              <a:t>the job title and the job description</a:t>
            </a:r>
            <a:r>
              <a:rPr lang="en-US" noProof="0" dirty="0"/>
              <a:t>, and it is normal that different people would write about their </a:t>
            </a:r>
            <a:r>
              <a:rPr lang="en-US" b="1" noProof="0" dirty="0"/>
              <a:t>professional experiences with different words</a:t>
            </a:r>
            <a:r>
              <a:rPr lang="en-US" noProof="0" dirty="0"/>
              <a:t>, even though those experiences would be similar.</a:t>
            </a:r>
          </a:p>
          <a:p>
            <a:endParaRPr lang="en-US" noProof="0" dirty="0"/>
          </a:p>
          <a:p>
            <a:r>
              <a:rPr lang="en-US" noProof="0" dirty="0"/>
              <a:t>For this reason, we address the task of last job prediction as a </a:t>
            </a:r>
            <a:r>
              <a:rPr lang="en-US" b="1" noProof="0" dirty="0"/>
              <a:t>text generation problem</a:t>
            </a:r>
            <a:r>
              <a:rPr lang="en-US" noProof="0" dirty="0"/>
              <a:t>, rather than a classification one.</a:t>
            </a:r>
          </a:p>
          <a:p>
            <a:endParaRPr lang="en-US" noProof="0" dirty="0"/>
          </a:p>
          <a:p>
            <a:r>
              <a:rPr lang="en-US" noProof="0" dirty="0"/>
              <a:t>That being said, and while the generation approach is more suited than the classification one, it is </a:t>
            </a:r>
            <a:r>
              <a:rPr lang="en-US" b="1" noProof="0" dirty="0"/>
              <a:t>not a trivial </a:t>
            </a:r>
            <a:r>
              <a:rPr lang="en-US" noProof="0" dirty="0"/>
              <a:t>one because of the nature of our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illustrates the previously mentioned </a:t>
            </a:r>
            <a:r>
              <a:rPr lang="en-US" b="1" noProof="0" dirty="0"/>
              <a:t>noisiness</a:t>
            </a:r>
            <a:r>
              <a:rPr lang="en-US" noProof="0" dirty="0"/>
              <a:t> and </a:t>
            </a:r>
            <a:r>
              <a:rPr lang="en-US" b="1" noProof="0" dirty="0"/>
              <a:t>specificities</a:t>
            </a:r>
            <a:r>
              <a:rPr lang="en-US" noProof="0" dirty="0"/>
              <a:t> of our data.</a:t>
            </a:r>
          </a:p>
          <a:p>
            <a:endParaRPr lang="en-US" noProof="0" dirty="0"/>
          </a:p>
          <a:p>
            <a:r>
              <a:rPr lang="en-US" noProof="0" dirty="0"/>
              <a:t>Regarding the </a:t>
            </a:r>
            <a:r>
              <a:rPr lang="en-US" b="1" noProof="0" dirty="0"/>
              <a:t>Professional experiences</a:t>
            </a:r>
            <a:r>
              <a:rPr lang="en-US" noProof="0" dirty="0"/>
              <a:t>, they are formatted in a very specific way: they are full of </a:t>
            </a:r>
          </a:p>
          <a:p>
            <a:pPr marL="171450" indent="-171450">
              <a:buFont typeface="Arial" panose="020B0604020202020204" pitchFamily="34" charset="0"/>
              <a:buChar char="•"/>
            </a:pPr>
            <a:r>
              <a:rPr lang="en-US" noProof="0" dirty="0"/>
              <a:t>non-verbal sentences, </a:t>
            </a:r>
          </a:p>
          <a:p>
            <a:pPr marL="171450" indent="-171450">
              <a:buFont typeface="Arial" panose="020B0604020202020204" pitchFamily="34" charset="0"/>
              <a:buChar char="•"/>
            </a:pPr>
            <a:r>
              <a:rPr lang="en-US" noProof="0" dirty="0"/>
              <a:t>acronyms, </a:t>
            </a:r>
          </a:p>
          <a:p>
            <a:pPr marL="171450" indent="-171450">
              <a:buFont typeface="Arial" panose="020B0604020202020204" pitchFamily="34" charset="0"/>
              <a:buChar char="•"/>
            </a:pPr>
            <a:r>
              <a:rPr lang="en-US" noProof="0" dirty="0"/>
              <a:t>abbreviations, </a:t>
            </a:r>
          </a:p>
          <a:p>
            <a:pPr marL="171450" indent="-171450">
              <a:buFont typeface="Arial" panose="020B0604020202020204" pitchFamily="34" charset="0"/>
              <a:buChar char="•"/>
            </a:pPr>
            <a:r>
              <a:rPr lang="en-US" noProof="0" dirty="0"/>
              <a:t>named entities and so on, </a:t>
            </a:r>
          </a:p>
          <a:p>
            <a:pPr marL="0" indent="0">
              <a:buFont typeface="Arial" panose="020B0604020202020204" pitchFamily="34" charset="0"/>
              <a:buNone/>
            </a:pPr>
            <a:r>
              <a:rPr lang="en-US" noProof="0" dirty="0"/>
              <a:t>which makes them harder to handle than regular </a:t>
            </a:r>
            <a:r>
              <a:rPr lang="en-US" b="1" noProof="0" dirty="0"/>
              <a:t>natural language datasets. </a:t>
            </a:r>
          </a:p>
          <a:p>
            <a:endParaRPr lang="en-US" noProof="0" dirty="0"/>
          </a:p>
          <a:p>
            <a:r>
              <a:rPr lang="en-US" noProof="0" dirty="0"/>
              <a:t>In parallel, the skills of a user often show </a:t>
            </a:r>
            <a:r>
              <a:rPr lang="en-US" b="1" noProof="0" dirty="0"/>
              <a:t>redundancy</a:t>
            </a:r>
            <a:r>
              <a:rPr lang="en-US" noProof="0" dirty="0"/>
              <a:t>. </a:t>
            </a:r>
          </a:p>
          <a:p>
            <a:r>
              <a:rPr lang="en-US" noProof="0" dirty="0"/>
              <a:t>They are redundant because it is in the interest of the user to fill </a:t>
            </a:r>
            <a:r>
              <a:rPr lang="en-US" b="1" noProof="0" dirty="0"/>
              <a:t>out as many skills as possible</a:t>
            </a:r>
            <a:r>
              <a:rPr lang="en-US" noProof="0" dirty="0"/>
              <a:t>, so as to appear </a:t>
            </a:r>
            <a:r>
              <a:rPr lang="en-US" b="1" noProof="0" dirty="0"/>
              <a:t>on as many recruiters’ searches as possible</a:t>
            </a:r>
            <a:r>
              <a:rPr lang="en-US" noProof="0" dirty="0"/>
              <a:t>, yielding situations like the one illustrated where we have </a:t>
            </a:r>
            <a:r>
              <a:rPr lang="en-US" b="1" noProof="0" dirty="0"/>
              <a:t>« mobile marketing», « web marketing », « integrated marketing » </a:t>
            </a:r>
            <a:r>
              <a:rPr lang="en-US" noProof="0" dirty="0"/>
              <a:t>and so on next to each other.</a:t>
            </a:r>
          </a:p>
          <a:p>
            <a:endParaRPr lang="en-US" noProof="0" dirty="0"/>
          </a:p>
          <a:p>
            <a:r>
              <a:rPr lang="en-US" noProof="0" dirty="0"/>
              <a:t>As a reminder, we learn how to retrieve the </a:t>
            </a:r>
            <a:r>
              <a:rPr lang="en-US" b="1" noProof="0" dirty="0"/>
              <a:t>skills</a:t>
            </a:r>
            <a:r>
              <a:rPr lang="en-US" noProof="0" dirty="0"/>
              <a:t>, the </a:t>
            </a:r>
            <a:r>
              <a:rPr lang="en-US" b="1" noProof="0" dirty="0"/>
              <a:t>industry</a:t>
            </a:r>
            <a:r>
              <a:rPr lang="en-US" noProof="0" dirty="0"/>
              <a:t>, and the </a:t>
            </a:r>
            <a:r>
              <a:rPr lang="en-US" b="1" noProof="0" dirty="0"/>
              <a:t>last professional experience </a:t>
            </a:r>
            <a:r>
              <a:rPr lang="en-US" noProof="0" dirty="0"/>
              <a:t>of a user profile from their representation.</a:t>
            </a:r>
          </a:p>
          <a:p>
            <a:pPr marL="0" indent="0">
              <a:buFont typeface="Arial" panose="020B0604020202020204" pitchFamily="34" charset="0"/>
              <a:buNone/>
            </a:pPr>
            <a:r>
              <a:rPr lang="en-US" b="0" noProof="0" dirty="0"/>
              <a:t>Of course, learning to predict a person’s last job is </a:t>
            </a:r>
            <a:r>
              <a:rPr lang="en-US" b="1" noProof="0" dirty="0"/>
              <a:t>a practical proxy </a:t>
            </a:r>
            <a:r>
              <a:rPr lang="en-US" b="0" noProof="0" dirty="0"/>
              <a:t>for predicting their next job. </a:t>
            </a:r>
          </a:p>
          <a:p>
            <a:pPr marL="0" indent="0">
              <a:buFont typeface="Arial" panose="020B0604020202020204" pitchFamily="34" charset="0"/>
              <a:buNone/>
            </a:pPr>
            <a:endParaRPr lang="en-US" b="0" noProof="0" dirty="0"/>
          </a:p>
          <a:p>
            <a:pPr marL="0" indent="0">
              <a:buFont typeface="Arial" panose="020B0604020202020204" pitchFamily="34" charset="0"/>
              <a:buNone/>
            </a:pPr>
            <a:r>
              <a:rPr lang="en-US" b="0" noProof="0" dirty="0"/>
              <a:t>Taking a closer look at our data highlights that this task </a:t>
            </a:r>
            <a:r>
              <a:rPr lang="en-US" b="1" noProof="0" dirty="0"/>
              <a:t>is necessarily skewed </a:t>
            </a:r>
            <a:r>
              <a:rPr lang="en-US" b="0" noProof="0" dirty="0"/>
              <a:t>by the fact that people’s resumes often reflect </a:t>
            </a:r>
            <a:r>
              <a:rPr lang="en-US" b="1" noProof="0" dirty="0"/>
              <a:t>their career goals at time t. </a:t>
            </a:r>
          </a:p>
          <a:p>
            <a:pPr marL="0" indent="0">
              <a:buFont typeface="Arial" panose="020B0604020202020204" pitchFamily="34" charset="0"/>
              <a:buNone/>
            </a:pPr>
            <a:r>
              <a:rPr lang="en-US" b="0" noProof="0" dirty="0"/>
              <a:t>That is to say that their LinkedIn pages are filled with </a:t>
            </a:r>
            <a:r>
              <a:rPr lang="en-US" b="1" noProof="0" dirty="0"/>
              <a:t>period-specific buzzwords</a:t>
            </a:r>
            <a:r>
              <a:rPr lang="en-US" b="0" noProof="0" dirty="0"/>
              <a:t>, be it in their skills or job descriptions, and </a:t>
            </a:r>
            <a:r>
              <a:rPr lang="en-US" b="1" noProof="0" dirty="0"/>
              <a:t>angled at the kind of position they aim for</a:t>
            </a:r>
            <a:r>
              <a:rPr lang="en-US" b="0" noProof="0" dirty="0"/>
              <a:t>. </a:t>
            </a:r>
          </a:p>
          <a:p>
            <a:r>
              <a:rPr lang="en-US" b="0" noProof="0" dirty="0"/>
              <a:t>However these observations </a:t>
            </a:r>
            <a:r>
              <a:rPr lang="en-US" b="1" noProof="0" dirty="0"/>
              <a:t>do no stand in the way </a:t>
            </a:r>
            <a:r>
              <a:rPr lang="en-US" b="0" noProof="0" dirty="0"/>
              <a:t>of the tasks we address in this work, and it is still reasonable to consider them good </a:t>
            </a:r>
            <a:r>
              <a:rPr lang="en-US" b="1" noProof="0" dirty="0"/>
              <a:t>measures</a:t>
            </a:r>
            <a:r>
              <a:rPr lang="en-US" b="0" noProof="0" dirty="0"/>
              <a:t> for the user profile’s evaluation.</a:t>
            </a:r>
          </a:p>
          <a:p>
            <a:endParaRPr lang="en-US" noProof="0" dirty="0"/>
          </a:p>
          <a:p>
            <a:r>
              <a:rPr lang="en-US" noProof="0" dirty="0"/>
              <a:t>To sum up, we are handling a very specific type of data which is </a:t>
            </a:r>
            <a:r>
              <a:rPr lang="en-US" b="1" noProof="0" dirty="0"/>
              <a:t>as rich as it is challenging.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a:t>
            </a:r>
            <a:r>
              <a:rPr lang="en-US" b="1" noProof="0" dirty="0"/>
              <a:t>that it is separated in two</a:t>
            </a:r>
            <a:r>
              <a:rPr lang="en-US" noProof="0" dirty="0"/>
              <a:t>: the representation building part, and the representation evaluation part.</a:t>
            </a:r>
          </a:p>
          <a:p>
            <a:endParaRPr lang="en-US" noProof="0" dirty="0"/>
          </a:p>
          <a:p>
            <a:r>
              <a:rPr lang="en-US" noProof="0" dirty="0"/>
              <a:t>In the representation building part, the </a:t>
            </a:r>
            <a:r>
              <a:rPr lang="en-US" b="1" noProof="0" dirty="0"/>
              <a:t>professional experiences </a:t>
            </a:r>
            <a:r>
              <a:rPr lang="en-US" noProof="0" dirty="0"/>
              <a:t>are fed into </a:t>
            </a:r>
            <a:r>
              <a:rPr lang="en-US" b="1" noProof="0" dirty="0"/>
              <a:t>a word embedding model</a:t>
            </a:r>
            <a:r>
              <a:rPr lang="en-US" noProof="0" dirty="0"/>
              <a:t>, and then </a:t>
            </a:r>
            <a:r>
              <a:rPr lang="en-US" b="1" noProof="0" dirty="0"/>
              <a:t>aggregated</a:t>
            </a:r>
            <a:r>
              <a:rPr lang="en-US" noProof="0" dirty="0"/>
              <a:t> into </a:t>
            </a:r>
            <a:r>
              <a:rPr lang="en-US" noProof="0" dirty="0" err="1"/>
              <a:t>z_u</a:t>
            </a:r>
            <a:r>
              <a:rPr lang="en-US" noProof="0" dirty="0"/>
              <a:t>, the user’s representation.</a:t>
            </a:r>
          </a:p>
          <a:p>
            <a:endParaRPr lang="en-US" noProof="0" dirty="0"/>
          </a:p>
          <a:p>
            <a:r>
              <a:rPr lang="en-US" noProof="0" dirty="0"/>
              <a:t>We compare </a:t>
            </a:r>
            <a:r>
              <a:rPr lang="en-US" b="1" noProof="0" dirty="0"/>
              <a:t>3 word embedding </a:t>
            </a:r>
            <a:r>
              <a:rPr lang="en-US" noProof="0" dirty="0"/>
              <a:t>models.</a:t>
            </a:r>
          </a:p>
          <a:p>
            <a:r>
              <a:rPr lang="en-US" noProof="0" dirty="0"/>
              <a:t>The first 2 are FastText models. </a:t>
            </a:r>
          </a:p>
          <a:p>
            <a:r>
              <a:rPr lang="en-US" b="1" noProof="0" dirty="0"/>
              <a:t>FastText Pre-trained </a:t>
            </a:r>
            <a:r>
              <a:rPr lang="en-US" noProof="0" dirty="0"/>
              <a:t>(or </a:t>
            </a:r>
            <a:r>
              <a:rPr lang="en-US" noProof="0" dirty="0" err="1"/>
              <a:t>FastText_PT</a:t>
            </a:r>
            <a:r>
              <a:rPr lang="en-US" noProof="0" dirty="0"/>
              <a:t> for short) denotes a model that </a:t>
            </a:r>
            <a:r>
              <a:rPr lang="en-US" b="1" noProof="0" dirty="0"/>
              <a:t>was pre-trained</a:t>
            </a:r>
            <a:r>
              <a:rPr lang="en-US" noProof="0" dirty="0"/>
              <a:t> on </a:t>
            </a:r>
            <a:r>
              <a:rPr lang="en-US" b="1" noProof="0" dirty="0"/>
              <a:t>large standard datasets in French.</a:t>
            </a:r>
          </a:p>
          <a:p>
            <a:r>
              <a:rPr lang="en-US" noProof="0" dirty="0"/>
              <a:t>The second one, </a:t>
            </a:r>
            <a:r>
              <a:rPr lang="en-US" b="1" noProof="0" dirty="0"/>
              <a:t>FastText CV-oriented</a:t>
            </a:r>
            <a:r>
              <a:rPr lang="en-US" b="0" noProof="0" dirty="0"/>
              <a:t> (</a:t>
            </a:r>
            <a:r>
              <a:rPr lang="en-US" noProof="0" dirty="0"/>
              <a:t>or </a:t>
            </a:r>
            <a:r>
              <a:rPr lang="en-US" noProof="0" dirty="0" err="1"/>
              <a:t>FastText_CV</a:t>
            </a:r>
            <a:r>
              <a:rPr lang="en-US" noProof="0" dirty="0"/>
              <a:t>) was trained on our own data.</a:t>
            </a:r>
          </a:p>
          <a:p>
            <a:r>
              <a:rPr lang="en-US" noProof="0" dirty="0"/>
              <a:t>Finally, we use an </a:t>
            </a:r>
            <a:r>
              <a:rPr lang="en-US" b="1" noProof="0" dirty="0"/>
              <a:t>ELMo</a:t>
            </a:r>
            <a:r>
              <a:rPr lang="en-US" noProof="0" dirty="0"/>
              <a:t> model that </a:t>
            </a:r>
            <a:r>
              <a:rPr lang="en-US" b="1" noProof="0" dirty="0"/>
              <a:t>was pre-trained on French corpora</a:t>
            </a:r>
            <a:r>
              <a:rPr lang="en-US" noProof="0" dirty="0"/>
              <a:t>.</a:t>
            </a:r>
          </a:p>
          <a:p>
            <a:endParaRPr lang="en-US" noProof="0" dirty="0"/>
          </a:p>
          <a:p>
            <a:r>
              <a:rPr lang="en-US" noProof="0" dirty="0"/>
              <a:t>Regarding the </a:t>
            </a:r>
            <a:r>
              <a:rPr lang="en-US" b="1" noProof="0" dirty="0"/>
              <a:t>job representations’ final aggregation</a:t>
            </a:r>
            <a:r>
              <a:rPr lang="en-US" noProof="0" dirty="0"/>
              <a:t>, we tried </a:t>
            </a:r>
            <a:r>
              <a:rPr lang="en-US" b="1" noProof="0" dirty="0"/>
              <a:t>several forms of pooling </a:t>
            </a:r>
            <a:r>
              <a:rPr lang="en-US" noProof="0" dirty="0"/>
              <a:t>as well as some </a:t>
            </a:r>
            <a:r>
              <a:rPr lang="en-US" b="1" noProof="0" dirty="0"/>
              <a:t>more complex forms </a:t>
            </a:r>
            <a:r>
              <a:rPr lang="en-US" noProof="0" dirty="0"/>
              <a:t>of learnt aggregations. </a:t>
            </a:r>
          </a:p>
          <a:p>
            <a:r>
              <a:rPr lang="en-US" b="1" noProof="0" dirty="0"/>
              <a:t>Average pooling </a:t>
            </a:r>
            <a:r>
              <a:rPr lang="en-US" noProof="0" dirty="0"/>
              <a:t>is the one that got us the best results.</a:t>
            </a:r>
          </a:p>
          <a:p>
            <a:pPr marL="171450" indent="-171450">
              <a:buFontTx/>
              <a:buChar char="-"/>
            </a:pPr>
            <a:endParaRPr lang="en-US" noProof="0" dirty="0"/>
          </a:p>
          <a:p>
            <a:pPr marL="0" indent="0">
              <a:buFontTx/>
              <a:buNone/>
            </a:pPr>
            <a:r>
              <a:rPr lang="en-US" noProof="0" dirty="0"/>
              <a:t>If we take a look at the </a:t>
            </a:r>
            <a:r>
              <a:rPr lang="en-US" b="1" noProof="0" dirty="0"/>
              <a:t>evaluation</a:t>
            </a:r>
            <a:r>
              <a:rPr lang="en-US" noProof="0" dirty="0"/>
              <a:t> </a:t>
            </a:r>
            <a:r>
              <a:rPr lang="en-US" b="1" noProof="0" dirty="0"/>
              <a:t>part</a:t>
            </a:r>
            <a:r>
              <a:rPr lang="en-US" noProof="0" dirty="0"/>
              <a:t>, we can see that it is </a:t>
            </a:r>
            <a:r>
              <a:rPr lang="en-US" b="1" noProof="0" dirty="0"/>
              <a:t>composed of three models:</a:t>
            </a:r>
            <a:r>
              <a:rPr lang="en-US" noProof="0" dirty="0"/>
              <a:t> the skill predictor, the industry classifier and the next job decoder.</a:t>
            </a:r>
          </a:p>
          <a:p>
            <a:pPr marL="0" indent="0">
              <a:buFontTx/>
              <a:buNone/>
            </a:pPr>
            <a:r>
              <a:rPr lang="en-US" noProof="0" dirty="0"/>
              <a:t>The two first models are </a:t>
            </a:r>
            <a:r>
              <a:rPr lang="en-US" b="1" noProof="0" dirty="0"/>
              <a:t>2-Layers MLP </a:t>
            </a:r>
            <a:r>
              <a:rPr lang="en-US" noProof="0" dirty="0"/>
              <a:t>trained to </a:t>
            </a:r>
            <a:r>
              <a:rPr lang="en-US" noProof="0" dirty="0" err="1"/>
              <a:t>retrive</a:t>
            </a:r>
            <a:r>
              <a:rPr lang="en-US" noProof="0" dirty="0"/>
              <a:t> the skills and the industrial domain from</a:t>
            </a:r>
            <a:r>
              <a:rPr lang="en-US" b="1" noProof="0" dirty="0"/>
              <a:t> </a:t>
            </a:r>
            <a:r>
              <a:rPr lang="en-US" b="1" noProof="0" dirty="0" err="1"/>
              <a:t>z_u</a:t>
            </a:r>
            <a:r>
              <a:rPr lang="en-US" noProof="0" dirty="0"/>
              <a:t>, respectively. </a:t>
            </a:r>
          </a:p>
          <a:p>
            <a:pPr marL="0" indent="0">
              <a:buFontTx/>
              <a:buNone/>
            </a:pPr>
            <a:r>
              <a:rPr lang="en-US" noProof="0" dirty="0"/>
              <a:t>The Next Job decoder is a </a:t>
            </a:r>
            <a:r>
              <a:rPr lang="en-US" b="1" noProof="0" dirty="0"/>
              <a:t>recurrent</a:t>
            </a:r>
            <a:r>
              <a:rPr lang="en-US" noProof="0" dirty="0"/>
              <a:t> model which architecture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brought on by the </a:t>
            </a:r>
            <a:r>
              <a:rPr lang="en-US" b="1" dirty="0"/>
              <a:t>recent industrial developments</a:t>
            </a:r>
            <a:r>
              <a:rPr lang="en-US" dirty="0"/>
              <a:t>, is a classic Recommendation Problem, that is often addressed by Machine Learning algorithms, and namely, </a:t>
            </a:r>
            <a:r>
              <a:rPr lang="en-US" b="1" dirty="0"/>
              <a:t>Matrix Factorization</a:t>
            </a:r>
            <a:r>
              <a:rPr lang="en-US" dirty="0"/>
              <a:t>.</a:t>
            </a:r>
          </a:p>
          <a:p>
            <a:endParaRPr lang="en-US" dirty="0"/>
          </a:p>
          <a:p>
            <a:r>
              <a:rPr lang="en-US" dirty="0"/>
              <a:t>Matrix Factorization, which can be seen as </a:t>
            </a:r>
            <a:r>
              <a:rPr lang="en-US" b="1" dirty="0"/>
              <a:t>an early instance of Representation Learning</a:t>
            </a:r>
            <a:r>
              <a:rPr lang="en-US" dirty="0"/>
              <a:t>, has been the preferred approach to Recommendation since the focus shifted from content-based models to the Collaborative Filtering Approach.</a:t>
            </a:r>
          </a:p>
          <a:p>
            <a:r>
              <a:rPr lang="en-US" dirty="0"/>
              <a:t>It is only recently that Deep Learning Models found their way to this domain – which can be attributed to the </a:t>
            </a:r>
            <a:r>
              <a:rPr lang="en-US" b="1" dirty="0"/>
              <a:t>trend of content analysis</a:t>
            </a:r>
            <a:r>
              <a:rPr lang="en-US" dirty="0"/>
              <a:t>, in which Deep Learning takes place.</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a:t>
            </a:r>
            <a:r>
              <a:rPr lang="en-US" b="1" dirty="0"/>
              <a:t>word2Vec</a:t>
            </a:r>
            <a:r>
              <a:rPr lang="en-US" dirty="0"/>
              <a:t>, and addresses its main limitation: </a:t>
            </a:r>
            <a:r>
              <a:rPr lang="en-US" b="1" dirty="0"/>
              <a:t>the handling of OOV words</a:t>
            </a:r>
            <a:r>
              <a:rPr lang="en-US" dirty="0"/>
              <a:t>.</a:t>
            </a:r>
          </a:p>
          <a:p>
            <a:pPr marL="0" indent="0">
              <a:buFont typeface="Arial" panose="020B0604020202020204" pitchFamily="34" charset="0"/>
              <a:buNone/>
            </a:pPr>
            <a:r>
              <a:rPr lang="en-US" dirty="0"/>
              <a:t>FastText does so by using </a:t>
            </a:r>
            <a:r>
              <a:rPr lang="en-US" b="1" dirty="0" err="1"/>
              <a:t>subwords</a:t>
            </a:r>
            <a:r>
              <a:rPr lang="en-US" dirty="0"/>
              <a:t> </a:t>
            </a:r>
            <a:r>
              <a:rPr lang="en-US" b="1" dirty="0"/>
              <a:t>embedding</a:t>
            </a:r>
            <a:r>
              <a:rPr lang="en-US" dirty="0"/>
              <a:t>,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a:t>
            </a:r>
            <a:r>
              <a:rPr lang="en-US" b="1" dirty="0"/>
              <a:t>the right hand side</a:t>
            </a:r>
            <a:r>
              <a:rPr lang="en-US" dirty="0"/>
              <a:t> of the slide.</a:t>
            </a:r>
          </a:p>
          <a:p>
            <a:pPr marL="0" indent="0">
              <a:buFont typeface="Arial" panose="020B0604020202020204" pitchFamily="34" charset="0"/>
              <a:buNone/>
            </a:pPr>
            <a:r>
              <a:rPr lang="en-US" dirty="0"/>
              <a:t>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a:t>
            </a:r>
          </a:p>
          <a:p>
            <a:pPr marL="0" indent="0">
              <a:buFont typeface="Arial" panose="020B0604020202020204" pitchFamily="34" charset="0"/>
              <a:buNone/>
            </a:pPr>
            <a:r>
              <a:rPr lang="en-US" dirty="0"/>
              <a:t>The red color indicates a high </a:t>
            </a:r>
            <a:r>
              <a:rPr lang="en-US" b="1" dirty="0"/>
              <a:t>cosine similarity</a:t>
            </a:r>
            <a:r>
              <a:rPr lang="en-US" dirty="0"/>
              <a:t>, which is used in the paper to evaluate the relevance of the learned sub-word embeddings of OOV words w.r.t. those of words seen in the training set. </a:t>
            </a:r>
          </a:p>
          <a:p>
            <a:pPr marL="0" indent="0">
              <a:buFont typeface="Arial" panose="020B0604020202020204" pitchFamily="34" charset="0"/>
              <a:buNone/>
            </a:pPr>
            <a:r>
              <a:rPr lang="en-US" dirty="0"/>
              <a:t>We can see that the embedding of the  n-gram “</a:t>
            </a:r>
            <a:r>
              <a:rPr lang="en-US" b="1" dirty="0" err="1"/>
              <a:t>piquan</a:t>
            </a:r>
            <a:r>
              <a:rPr lang="en-US" dirty="0"/>
              <a:t>” is very similar to the of the </a:t>
            </a:r>
            <a:r>
              <a:rPr lang="en-US" dirty="0" err="1"/>
              <a:t>ngram</a:t>
            </a:r>
            <a:r>
              <a:rPr lang="en-US" dirty="0"/>
              <a:t> “</a:t>
            </a:r>
            <a:r>
              <a:rPr lang="en-US" b="1" dirty="0" err="1"/>
              <a:t>spicin</a:t>
            </a:r>
            <a:r>
              <a:rPr lang="en-US" dirty="0"/>
              <a:t>”, which is a good hint regarding </a:t>
            </a:r>
            <a:r>
              <a:rPr lang="en-US" b="1" dirty="0"/>
              <a:t>the OOV word’s </a:t>
            </a:r>
            <a:r>
              <a:rPr lang="en-US" dirty="0"/>
              <a:t>final embedding.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case, this handling of OOV words is especially useful to tackle </a:t>
            </a:r>
            <a:r>
              <a:rPr lang="en-US" b="1" dirty="0"/>
              <a:t>typos</a:t>
            </a:r>
            <a:r>
              <a:rPr lang="en-US" dirty="0"/>
              <a:t> </a:t>
            </a:r>
            <a:r>
              <a:rPr lang="en-US" b="1" dirty="0"/>
              <a:t>and named </a:t>
            </a:r>
            <a:r>
              <a:rPr lang="en-US" b="1" dirty="0" err="1"/>
              <a:t>entites</a:t>
            </a:r>
            <a:r>
              <a:rPr lang="en-US" b="1" dirty="0"/>
              <a:t> </a:t>
            </a:r>
            <a:r>
              <a:rPr lang="en-US" dirty="0"/>
              <a:t>in our data.</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a:t>
            </a:r>
            <a:r>
              <a:rPr lang="en-US" b="0" dirty="0"/>
              <a:t>that</a:t>
            </a:r>
            <a:r>
              <a:rPr lang="en-US" b="1" dirty="0"/>
              <a:t> FastText embedding models</a:t>
            </a:r>
            <a:r>
              <a:rPr lang="en-US" dirty="0"/>
              <a:t> are very Fast To train as they are </a:t>
            </a:r>
            <a:r>
              <a:rPr lang="en-US" b="1" dirty="0"/>
              <a:t>not recurrent.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ELMo on the other hand, presents </a:t>
            </a:r>
            <a:r>
              <a:rPr lang="en-US" b="1" dirty="0"/>
              <a:t>contextualized embeddings </a:t>
            </a:r>
            <a:r>
              <a:rPr lang="en-US" dirty="0"/>
              <a:t>that rely on </a:t>
            </a:r>
            <a:r>
              <a:rPr lang="en-US" b="1" dirty="0"/>
              <a:t>a pre-trained bidirectional Language Model</a:t>
            </a:r>
            <a:r>
              <a:rPr lang="en-US" dirty="0"/>
              <a:t>, or </a:t>
            </a:r>
            <a:r>
              <a:rPr lang="en-US" dirty="0" err="1"/>
              <a:t>BiLM</a:t>
            </a:r>
            <a:r>
              <a:rPr lang="en-US" dirty="0"/>
              <a:t>. </a:t>
            </a:r>
          </a:p>
          <a:p>
            <a:pPr marL="0" indent="0">
              <a:buFont typeface="Arial" panose="020B0604020202020204" pitchFamily="34" charset="0"/>
              <a:buNone/>
            </a:pPr>
            <a:r>
              <a:rPr lang="en-US" dirty="0"/>
              <a:t>Both the forward and the backward components of this </a:t>
            </a:r>
            <a:r>
              <a:rPr lang="en-US" dirty="0" err="1"/>
              <a:t>BiLM</a:t>
            </a:r>
            <a:r>
              <a:rPr lang="en-US" dirty="0"/>
              <a:t> have L=2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the </a:t>
            </a:r>
            <a:r>
              <a:rPr lang="en-US" dirty="0" err="1"/>
              <a:t>BiLM</a:t>
            </a:r>
            <a:r>
              <a:rPr lang="en-US" dirty="0"/>
              <a:t> is trained</a:t>
            </a:r>
            <a:r>
              <a:rPr lang="en-US" b="1" dirty="0"/>
              <a:t>, each token w is fed to the the </a:t>
            </a:r>
            <a:r>
              <a:rPr lang="en-US" b="1" dirty="0" err="1"/>
              <a:t>Bi</a:t>
            </a:r>
            <a:r>
              <a:rPr lang="en-US" dirty="0" err="1"/>
              <a:t>LM</a:t>
            </a:r>
            <a:r>
              <a:rPr lang="en-US" dirty="0"/>
              <a:t> and associated with a set </a:t>
            </a:r>
            <a:r>
              <a:rPr lang="en-US" b="1" dirty="0"/>
              <a:t>of L+1 representations</a:t>
            </a:r>
            <a:r>
              <a:rPr lang="en-US" dirty="0"/>
              <a:t>, which is aggregated into a </a:t>
            </a:r>
            <a:r>
              <a:rPr lang="en-US" b="1" dirty="0"/>
              <a:t>single, final representation </a:t>
            </a:r>
            <a:r>
              <a:rPr lang="en-US" dirty="0" err="1"/>
              <a:t>z_w^ELMo</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final representation is a </a:t>
            </a:r>
            <a:r>
              <a:rPr lang="en-US" b="1" dirty="0"/>
              <a:t>weighted sum </a:t>
            </a:r>
            <a:r>
              <a:rPr lang="en-US" dirty="0"/>
              <a:t>of the previous L+1 representations, and </a:t>
            </a:r>
            <a:r>
              <a:rPr lang="en-US" b="1" dirty="0"/>
              <a:t>the ponderations </a:t>
            </a:r>
            <a:r>
              <a:rPr lang="en-US" b="1" dirty="0" err="1"/>
              <a:t>s_i^task</a:t>
            </a:r>
            <a:r>
              <a:rPr lang="en-US" b="1" dirty="0"/>
              <a:t> </a:t>
            </a:r>
            <a:r>
              <a:rPr lang="en-US" dirty="0"/>
              <a:t>are learned during a fine-tuning process on the downstream task.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Peters et al. motivate the number of 2 layers for the </a:t>
            </a:r>
            <a:r>
              <a:rPr lang="en-US" dirty="0" err="1"/>
              <a:t>biLM</a:t>
            </a:r>
            <a:r>
              <a:rPr lang="en-US" dirty="0"/>
              <a:t> components by the fact that </a:t>
            </a:r>
            <a:r>
              <a:rPr lang="en-US" b="1" dirty="0"/>
              <a:t>the first layers capture low-level information </a:t>
            </a:r>
            <a:r>
              <a:rPr lang="en-US" dirty="0"/>
              <a:t>such as syntax for POS tagging, while </a:t>
            </a:r>
            <a:r>
              <a:rPr lang="en-US" b="1" dirty="0"/>
              <a:t>the second layers extract </a:t>
            </a:r>
            <a:r>
              <a:rPr lang="fr-FR" b="1" dirty="0" err="1"/>
              <a:t>context-dependent</a:t>
            </a:r>
            <a:r>
              <a:rPr lang="fr-FR" b="1" dirty="0"/>
              <a:t> </a:t>
            </a:r>
            <a:r>
              <a:rPr lang="fr-FR" dirty="0"/>
              <a:t>aspects of </a:t>
            </a:r>
            <a:r>
              <a:rPr lang="fr-FR" dirty="0" err="1"/>
              <a:t>word</a:t>
            </a:r>
            <a:r>
              <a:rPr lang="fr-FR" dirty="0"/>
              <a:t> </a:t>
            </a:r>
            <a:r>
              <a:rPr lang="fr-FR" dirty="0" err="1"/>
              <a:t>meaning</a:t>
            </a:r>
            <a:r>
              <a:rPr lang="fr-FR" dirty="0"/>
              <a:t>, </a:t>
            </a:r>
            <a:r>
              <a:rPr lang="fr-FR" dirty="0" err="1"/>
              <a:t>thus</a:t>
            </a:r>
            <a:r>
              <a:rPr lang="fr-FR" dirty="0"/>
              <a:t> </a:t>
            </a:r>
            <a:r>
              <a:rPr lang="fr-FR" dirty="0" err="1"/>
              <a:t>performing</a:t>
            </a:r>
            <a:r>
              <a:rPr lang="fr-FR" dirty="0"/>
              <a:t> </a:t>
            </a:r>
            <a:r>
              <a:rPr lang="fr-FR" dirty="0" err="1"/>
              <a:t>word-disambiguation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explained what word embeddings we used, let’s take a closer look at our </a:t>
            </a:r>
            <a:r>
              <a:rPr lang="en-US" b="1" noProof="0" dirty="0"/>
              <a:t>next job generation task.</a:t>
            </a:r>
          </a:p>
          <a:p>
            <a:endParaRPr lang="en-US" noProof="0" dirty="0"/>
          </a:p>
          <a:p>
            <a:r>
              <a:rPr lang="en-US" noProof="0" dirty="0"/>
              <a:t>Our approach to text generation is close to the task </a:t>
            </a:r>
            <a:r>
              <a:rPr lang="en-US" b="1" noProof="0" dirty="0"/>
              <a:t>of abstractive summarization</a:t>
            </a:r>
            <a:r>
              <a:rPr lang="en-US" noProof="0" dirty="0"/>
              <a:t>, as we aim at first understanding a person’s career in a professional representation and then, at generating this person’s last job. </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Text generation is known to be </a:t>
            </a:r>
            <a:r>
              <a:rPr lang="en-US" b="1" noProof="0" dirty="0"/>
              <a:t>a computationally expensive task</a:t>
            </a:r>
            <a:r>
              <a:rPr lang="en-US" noProof="0" dirty="0"/>
              <a:t>, as well as a </a:t>
            </a:r>
            <a:r>
              <a:rPr lang="en-US" b="1" noProof="0" dirty="0"/>
              <a:t>hard one to evaluate</a:t>
            </a:r>
            <a:r>
              <a:rPr lang="en-US" noProof="0" dirty="0"/>
              <a:t>, as we will detail later on.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402506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T first </a:t>
            </a:r>
            <a:r>
              <a:rPr lang="fr-FR" sz="1200" b="1" kern="1200" dirty="0" err="1">
                <a:solidFill>
                  <a:schemeClr val="tx1"/>
                </a:solidFill>
                <a:effectLst/>
                <a:latin typeface="+mn-lt"/>
                <a:ea typeface="+mn-ea"/>
                <a:cs typeface="+mn-cs"/>
              </a:rPr>
              <a:t>professional</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experiences</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1" kern="1200" dirty="0" err="1">
                <a:solidFill>
                  <a:schemeClr val="tx1"/>
                </a:solidFill>
                <a:effectLst/>
                <a:latin typeface="+mn-lt"/>
                <a:ea typeface="+mn-ea"/>
                <a:cs typeface="+mn-cs"/>
              </a:rPr>
              <a:t>user's</a:t>
            </a:r>
            <a:r>
              <a:rPr lang="fr-FR" sz="1200" b="1"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Note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 new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trained</a:t>
            </a:r>
            <a:r>
              <a:rPr lang="fr-FR" sz="1200" b="1" kern="1200" dirty="0">
                <a:solidFill>
                  <a:schemeClr val="tx1"/>
                </a:solidFill>
                <a:effectLst/>
                <a:latin typeface="+mn-lt"/>
                <a:ea typeface="+mn-ea"/>
                <a:cs typeface="+mn-cs"/>
              </a:rPr>
              <a:t> for </a:t>
            </a:r>
            <a:r>
              <a:rPr lang="fr-FR" sz="1200" b="1" kern="1200" dirty="0" err="1">
                <a:solidFill>
                  <a:schemeClr val="tx1"/>
                </a:solidFill>
                <a:effectLst/>
                <a:latin typeface="+mn-lt"/>
                <a:ea typeface="+mn-ea"/>
                <a:cs typeface="+mn-cs"/>
              </a:rPr>
              <a:t>each</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word</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embedding</a:t>
            </a:r>
            <a:r>
              <a:rPr lang="fr-FR" sz="1200" b="1"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compare.</a:t>
            </a:r>
            <a:endParaRPr lang="fr-FR" dirty="0"/>
          </a:p>
          <a:p>
            <a:endParaRPr lang="fr-FR" dirty="0"/>
          </a:p>
          <a:p>
            <a:r>
              <a:rPr lang="fr-FR" dirty="0"/>
              <a:t>The </a:t>
            </a:r>
            <a:r>
              <a:rPr lang="fr-FR" dirty="0" err="1"/>
              <a:t>decoder</a:t>
            </a:r>
            <a:r>
              <a:rPr lang="fr-FR" dirty="0"/>
              <a:t> </a:t>
            </a:r>
            <a:r>
              <a:rPr lang="fr-FR" dirty="0" err="1"/>
              <a:t>takes</a:t>
            </a:r>
            <a:r>
              <a:rPr lang="fr-FR" dirty="0"/>
              <a:t> the </a:t>
            </a:r>
            <a:r>
              <a:rPr lang="fr-FR" dirty="0" err="1"/>
              <a:t>form</a:t>
            </a:r>
            <a:r>
              <a:rPr lang="fr-FR" dirty="0"/>
              <a:t> a LSTM </a:t>
            </a:r>
            <a:r>
              <a:rPr lang="fr-FR" dirty="0" err="1"/>
              <a:t>cell</a:t>
            </a:r>
            <a:r>
              <a:rPr lang="fr-FR" dirty="0"/>
              <a:t> and </a:t>
            </a:r>
            <a:r>
              <a:rPr lang="fr-FR" dirty="0" err="1"/>
              <a:t>is</a:t>
            </a:r>
            <a:r>
              <a:rPr lang="fr-FR" dirty="0"/>
              <a:t> </a:t>
            </a:r>
            <a:r>
              <a:rPr lang="fr-FR" dirty="0" err="1"/>
              <a:t>trained</a:t>
            </a:r>
            <a:r>
              <a:rPr lang="fr-FR" dirty="0"/>
              <a:t> </a:t>
            </a:r>
            <a:r>
              <a:rPr lang="fr-FR" dirty="0" err="1"/>
              <a:t>using</a:t>
            </a:r>
            <a:r>
              <a:rPr lang="fr-FR" dirty="0"/>
              <a:t> </a:t>
            </a:r>
            <a:r>
              <a:rPr lang="fr-FR" b="1" dirty="0"/>
              <a:t>a variable </a:t>
            </a:r>
            <a:r>
              <a:rPr lang="fr-FR" b="1" dirty="0" err="1"/>
              <a:t>teacher</a:t>
            </a:r>
            <a:r>
              <a:rPr lang="fr-FR" b="1" dirty="0"/>
              <a:t> forcing </a:t>
            </a:r>
            <a:r>
              <a:rPr lang="fr-FR" b="1" dirty="0" err="1"/>
              <a:t>method</a:t>
            </a:r>
            <a:r>
              <a:rPr lang="fr-FR" b="1"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Let's</a:t>
            </a:r>
            <a:r>
              <a:rPr lang="fr-FR" dirty="0"/>
              <a:t> </a:t>
            </a:r>
            <a:r>
              <a:rPr lang="fr-FR" dirty="0" err="1"/>
              <a:t>now</a:t>
            </a:r>
            <a:r>
              <a:rPr lang="fr-FR" dirty="0"/>
              <a:t> move on to the </a:t>
            </a:r>
            <a:r>
              <a:rPr lang="fr-FR" b="1" dirty="0" err="1"/>
              <a:t>results</a:t>
            </a:r>
            <a:r>
              <a:rPr lang="fr-FR" dirty="0"/>
              <a:t> of the </a:t>
            </a:r>
            <a:r>
              <a:rPr lang="fr-FR" dirty="0" err="1"/>
              <a:t>experiments</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experiements</a:t>
            </a:r>
            <a:r>
              <a:rPr lang="fr-FR" dirty="0"/>
              <a:t> on the </a:t>
            </a:r>
            <a:r>
              <a:rPr lang="fr-FR" b="1" dirty="0" err="1"/>
              <a:t>industry</a:t>
            </a:r>
            <a:r>
              <a:rPr lang="fr-FR" b="1" dirty="0"/>
              <a:t> classification </a:t>
            </a:r>
            <a:r>
              <a:rPr lang="fr-FR" b="1" dirty="0" err="1"/>
              <a:t>task</a:t>
            </a:r>
            <a:r>
              <a:rPr lang="fr-FR" b="1" dirty="0"/>
              <a:t> </a:t>
            </a:r>
            <a:r>
              <a:rPr lang="fr-FR" dirty="0"/>
              <a:t>and the </a:t>
            </a:r>
            <a:r>
              <a:rPr lang="fr-FR" b="1" dirty="0" err="1"/>
              <a:t>skill</a:t>
            </a:r>
            <a:r>
              <a:rPr lang="fr-FR" b="1" dirty="0"/>
              <a:t> classification </a:t>
            </a:r>
            <a:r>
              <a:rPr lang="fr-FR" b="1" dirty="0" err="1"/>
              <a:t>task</a:t>
            </a:r>
            <a:r>
              <a:rPr lang="fr-FR" dirty="0"/>
              <a:t>. </a:t>
            </a:r>
          </a:p>
          <a:p>
            <a:endParaRPr lang="fr-FR" dirty="0"/>
          </a:p>
          <a:p>
            <a:r>
              <a:rPr lang="fr-FR" dirty="0"/>
              <a:t>The </a:t>
            </a:r>
            <a:r>
              <a:rPr lang="fr-FR" b="1" dirty="0" err="1"/>
              <a:t>three</a:t>
            </a:r>
            <a:r>
              <a:rPr lang="fr-FR" b="1" dirty="0"/>
              <a:t> </a:t>
            </a:r>
            <a:r>
              <a:rPr lang="fr-FR" b="1" dirty="0" err="1"/>
              <a:t>word</a:t>
            </a:r>
            <a:r>
              <a:rPr lang="fr-FR" b="1" dirty="0"/>
              <a:t> </a:t>
            </a:r>
            <a:r>
              <a:rPr lang="fr-FR" b="1" dirty="0" err="1"/>
              <a:t>embedding</a:t>
            </a:r>
            <a:r>
              <a:rPr lang="fr-FR" b="1" dirty="0"/>
              <a:t> </a:t>
            </a:r>
            <a:r>
              <a:rPr lang="fr-FR" b="1" dirty="0" err="1"/>
              <a:t>models</a:t>
            </a:r>
            <a:r>
              <a:rPr lang="fr-FR" b="1" dirty="0"/>
              <a:t> </a:t>
            </a:r>
            <a:r>
              <a:rPr lang="fr-FR" dirty="0" err="1"/>
              <a:t>described</a:t>
            </a:r>
            <a:r>
              <a:rPr lang="fr-FR" dirty="0"/>
              <a:t> </a:t>
            </a:r>
            <a:r>
              <a:rPr lang="fr-FR" dirty="0" err="1"/>
              <a:t>earlier</a:t>
            </a:r>
            <a:r>
              <a:rPr lang="fr-FR" dirty="0"/>
              <a:t> are </a:t>
            </a:r>
            <a:r>
              <a:rPr lang="fr-FR" dirty="0" err="1"/>
              <a:t>compared</a:t>
            </a:r>
            <a:r>
              <a:rPr lang="fr-FR" dirty="0"/>
              <a:t> to </a:t>
            </a:r>
            <a:r>
              <a:rPr lang="fr-FR" b="1" dirty="0"/>
              <a:t>more trivial </a:t>
            </a:r>
            <a:r>
              <a:rPr lang="fr-FR" b="1" dirty="0" err="1"/>
              <a:t>baselines</a:t>
            </a:r>
            <a:r>
              <a:rPr lang="fr-FR" b="1"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b="1" dirty="0" err="1"/>
              <a:t>that</a:t>
            </a:r>
            <a:r>
              <a:rPr lang="fr-FR" b="1" dirty="0"/>
              <a:t> ELMo </a:t>
            </a:r>
            <a:r>
              <a:rPr lang="fr-FR" b="1" dirty="0" err="1"/>
              <a:t>outperforms</a:t>
            </a:r>
            <a:r>
              <a:rPr lang="fr-FR" b="1" dirty="0"/>
              <a:t> the </a:t>
            </a:r>
            <a:r>
              <a:rPr lang="fr-FR" b="1" dirty="0" err="1"/>
              <a:t>FastText</a:t>
            </a:r>
            <a:r>
              <a:rPr lang="fr-FR" b="1" dirty="0"/>
              <a:t> </a:t>
            </a:r>
            <a:r>
              <a:rPr lang="fr-FR" b="1"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a:t>
            </a:r>
            <a:r>
              <a:rPr lang="fr-FR" b="1" dirty="0"/>
              <a:t>the FastText model </a:t>
            </a:r>
            <a:r>
              <a:rPr lang="fr-FR" b="1" dirty="0" err="1"/>
              <a:t>we</a:t>
            </a:r>
            <a:r>
              <a:rPr lang="fr-FR" b="1" dirty="0"/>
              <a:t> </a:t>
            </a:r>
            <a:r>
              <a:rPr lang="fr-FR" b="1" dirty="0" err="1"/>
              <a:t>trained</a:t>
            </a:r>
            <a:r>
              <a:rPr lang="fr-FR" b="1" dirty="0"/>
              <a:t> on </a:t>
            </a:r>
            <a:r>
              <a:rPr lang="fr-FR" b="1" dirty="0" err="1"/>
              <a:t>our</a:t>
            </a:r>
            <a:r>
              <a:rPr lang="fr-FR" b="1" dirty="0"/>
              <a:t> data</a:t>
            </a:r>
            <a:r>
              <a:rPr lang="fr-FR" dirty="0"/>
              <a:t>,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Before</a:t>
            </a:r>
            <a:r>
              <a:rPr lang="fr-FR" dirty="0"/>
              <a:t> </a:t>
            </a:r>
            <a:r>
              <a:rPr lang="fr-FR" dirty="0" err="1"/>
              <a:t>going</a:t>
            </a:r>
            <a:r>
              <a:rPr lang="fr-FR" dirty="0"/>
              <a:t> over </a:t>
            </a:r>
            <a:r>
              <a:rPr lang="fr-FR" dirty="0" err="1"/>
              <a:t>our</a:t>
            </a:r>
            <a:r>
              <a:rPr lang="fr-FR" dirty="0"/>
              <a:t> </a:t>
            </a:r>
            <a:r>
              <a:rPr lang="fr-FR" dirty="0" err="1"/>
              <a:t>text</a:t>
            </a:r>
            <a:r>
              <a:rPr lang="fr-FR" dirty="0"/>
              <a:t> </a:t>
            </a:r>
            <a:r>
              <a:rPr lang="fr-FR" dirty="0" err="1"/>
              <a:t>generation</a:t>
            </a:r>
            <a:r>
              <a:rPr lang="fr-FR" dirty="0"/>
              <a:t> </a:t>
            </a:r>
            <a:r>
              <a:rPr lang="fr-FR" dirty="0" err="1"/>
              <a:t>results</a:t>
            </a:r>
            <a:r>
              <a:rPr lang="fr-FR" dirty="0"/>
              <a:t>, </a:t>
            </a:r>
            <a:r>
              <a:rPr lang="fr-FR" dirty="0" err="1"/>
              <a:t>let’s</a:t>
            </a:r>
            <a:r>
              <a:rPr lang="fr-FR" dirty="0"/>
              <a:t> </a:t>
            </a:r>
            <a:r>
              <a:rPr lang="fr-FR" dirty="0" err="1"/>
              <a:t>take</a:t>
            </a:r>
            <a:r>
              <a:rPr lang="fr-FR" dirty="0"/>
              <a:t> a look at the </a:t>
            </a:r>
            <a:r>
              <a:rPr lang="fr-FR" b="1" dirty="0"/>
              <a:t>BLEU score</a:t>
            </a:r>
            <a:r>
              <a:rPr lang="fr-FR" dirty="0"/>
              <a:t>, the </a:t>
            </a:r>
            <a:r>
              <a:rPr lang="fr-FR" dirty="0" err="1"/>
              <a:t>traditionnal</a:t>
            </a:r>
            <a:r>
              <a:rPr lang="fr-FR" dirty="0"/>
              <a:t> </a:t>
            </a:r>
            <a:r>
              <a:rPr lang="fr-FR" dirty="0" err="1"/>
              <a:t>metric</a:t>
            </a:r>
            <a:r>
              <a:rPr lang="fr-FR" dirty="0"/>
              <a:t> to </a:t>
            </a:r>
            <a:r>
              <a:rPr lang="fr-FR" dirty="0" err="1"/>
              <a:t>evaluate</a:t>
            </a:r>
            <a:r>
              <a:rPr lang="fr-FR" dirty="0"/>
              <a:t> </a:t>
            </a:r>
            <a:r>
              <a:rPr lang="fr-FR" dirty="0" err="1"/>
              <a:t>generated</a:t>
            </a:r>
            <a:r>
              <a:rPr lang="fr-FR" dirty="0"/>
              <a:t> </a:t>
            </a:r>
            <a:r>
              <a:rPr lang="fr-FR" dirty="0" err="1"/>
              <a:t>text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The BLEU score,  introduced by </a:t>
            </a:r>
            <a:r>
              <a:rPr lang="en-US" sz="1200" b="1" kern="1200" noProof="0" dirty="0" err="1">
                <a:solidFill>
                  <a:schemeClr val="tx1"/>
                </a:solidFill>
                <a:effectLst/>
                <a:latin typeface="+mn-lt"/>
                <a:ea typeface="+mn-ea"/>
                <a:cs typeface="+mn-cs"/>
              </a:rPr>
              <a:t>Papineni</a:t>
            </a:r>
            <a:r>
              <a:rPr lang="en-US" sz="1200" b="1" kern="1200" noProof="0" dirty="0">
                <a:solidFill>
                  <a:schemeClr val="tx1"/>
                </a:solidFill>
                <a:effectLst/>
                <a:latin typeface="+mn-lt"/>
                <a:ea typeface="+mn-ea"/>
                <a:cs typeface="+mn-cs"/>
              </a:rPr>
              <a:t> et al., </a:t>
            </a:r>
            <a:r>
              <a:rPr lang="en-US" sz="1200" b="0" kern="1200" noProof="0" dirty="0">
                <a:solidFill>
                  <a:schemeClr val="tx1"/>
                </a:solidFill>
                <a:effectLst/>
                <a:latin typeface="+mn-lt"/>
                <a:ea typeface="+mn-ea"/>
                <a:cs typeface="+mn-cs"/>
              </a:rPr>
              <a:t>evaluates how many of </a:t>
            </a:r>
            <a:r>
              <a:rPr lang="en-US" sz="1200" b="1" kern="1200" noProof="0" dirty="0">
                <a:solidFill>
                  <a:schemeClr val="tx1"/>
                </a:solidFill>
                <a:effectLst/>
                <a:latin typeface="+mn-lt"/>
                <a:ea typeface="+mn-ea"/>
                <a:cs typeface="+mn-cs"/>
              </a:rPr>
              <a:t>the n-grams in the candidate sentence </a:t>
            </a:r>
            <a:r>
              <a:rPr lang="en-US" sz="1200" b="0" kern="1200" noProof="0" dirty="0">
                <a:solidFill>
                  <a:schemeClr val="tx1"/>
                </a:solidFill>
                <a:effectLst/>
                <a:latin typeface="+mn-lt"/>
                <a:ea typeface="+mn-ea"/>
                <a:cs typeface="+mn-cs"/>
              </a:rPr>
              <a:t>appeared in the </a:t>
            </a:r>
            <a:r>
              <a:rPr lang="en-US" sz="1200" b="1" kern="1200" noProof="0" dirty="0">
                <a:solidFill>
                  <a:schemeClr val="tx1"/>
                </a:solidFill>
                <a:effectLst/>
                <a:latin typeface="+mn-lt"/>
                <a:ea typeface="+mn-ea"/>
                <a:cs typeface="+mn-cs"/>
              </a:rPr>
              <a:t>human reference</a:t>
            </a:r>
            <a:r>
              <a:rPr lang="en-US" sz="1200" b="0" kern="1200" noProof="0" dirty="0">
                <a:solidFill>
                  <a:schemeClr val="tx1"/>
                </a:solidFill>
                <a:effectLst/>
                <a:latin typeface="+mn-lt"/>
                <a:ea typeface="+mn-ea"/>
                <a:cs typeface="+mn-cs"/>
              </a:rPr>
              <a:t>, with respect to the candidate's length.</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BLEU score can be divided into </a:t>
            </a:r>
            <a:r>
              <a:rPr lang="en-US" sz="1200" b="1" kern="1200" noProof="0" dirty="0">
                <a:solidFill>
                  <a:schemeClr val="tx1"/>
                </a:solidFill>
                <a:effectLst/>
                <a:latin typeface="+mn-lt"/>
                <a:ea typeface="+mn-ea"/>
                <a:cs typeface="+mn-cs"/>
              </a:rPr>
              <a:t>BLEU-1 through BLEU-4</a:t>
            </a:r>
            <a:r>
              <a:rPr lang="en-US" sz="1200" b="0" kern="1200" noProof="0" dirty="0">
                <a:solidFill>
                  <a:schemeClr val="tx1"/>
                </a:solidFill>
                <a:effectLst/>
                <a:latin typeface="+mn-lt"/>
                <a:ea typeface="+mn-ea"/>
                <a:cs typeface="+mn-cs"/>
              </a:rPr>
              <a:t>, each metric respectively accounting for the number of </a:t>
            </a:r>
            <a:r>
              <a:rPr lang="en-US" sz="1200" b="1" kern="1200" noProof="0" dirty="0">
                <a:solidFill>
                  <a:schemeClr val="tx1"/>
                </a:solidFill>
                <a:effectLst/>
                <a:latin typeface="+mn-lt"/>
                <a:ea typeface="+mn-ea"/>
                <a:cs typeface="+mn-cs"/>
              </a:rPr>
              <a:t>unigrams through four-grams</a:t>
            </a:r>
            <a:r>
              <a:rPr lang="en-US" sz="1200" b="0" kern="1200" noProof="0" dirty="0">
                <a:solidFill>
                  <a:schemeClr val="tx1"/>
                </a:solidFill>
                <a:effectLst/>
                <a:latin typeface="+mn-lt"/>
                <a:ea typeface="+mn-ea"/>
                <a:cs typeface="+mn-cs"/>
              </a:rPr>
              <a:t> that the candidate has in common with the reference.</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An example is presented on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When comparing </a:t>
            </a:r>
            <a:r>
              <a:rPr lang="en-US" sz="1200" b="1" kern="1200" noProof="0" dirty="0">
                <a:solidFill>
                  <a:schemeClr val="tx1"/>
                </a:solidFill>
                <a:effectLst/>
                <a:latin typeface="+mn-lt"/>
                <a:ea typeface="+mn-ea"/>
                <a:cs typeface="+mn-cs"/>
              </a:rPr>
              <a:t>the first candidate sentence </a:t>
            </a:r>
            <a:r>
              <a:rPr lang="en-US" sz="1200" b="0" kern="1200" noProof="0" dirty="0">
                <a:solidFill>
                  <a:schemeClr val="tx1"/>
                </a:solidFill>
                <a:effectLst/>
                <a:latin typeface="+mn-lt"/>
                <a:ea typeface="+mn-ea"/>
                <a:cs typeface="+mn-cs"/>
              </a:rPr>
              <a:t>to the reference, “Bud Powell was a legendary pianist”, we get a perfect BLEU score because both sentences are identical.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However, when we compare </a:t>
            </a:r>
            <a:r>
              <a:rPr lang="en-US" sz="1200" b="1" kern="1200" noProof="0" dirty="0">
                <a:solidFill>
                  <a:schemeClr val="tx1"/>
                </a:solidFill>
                <a:effectLst/>
                <a:latin typeface="+mn-lt"/>
                <a:ea typeface="+mn-ea"/>
                <a:cs typeface="+mn-cs"/>
              </a:rPr>
              <a:t>the scores of candidates 2 and 3</a:t>
            </a:r>
            <a:r>
              <a:rPr lang="en-US" sz="1200" b="0" kern="1200" noProof="0" dirty="0">
                <a:solidFill>
                  <a:schemeClr val="tx1"/>
                </a:solidFill>
                <a:effectLst/>
                <a:latin typeface="+mn-lt"/>
                <a:ea typeface="+mn-ea"/>
                <a:cs typeface="+mn-cs"/>
              </a:rPr>
              <a:t>, a major flaw of the BLEU metrics stands out: although candidate 2 is </a:t>
            </a:r>
            <a:r>
              <a:rPr lang="en-US" sz="1200" b="1" kern="1200" noProof="0" dirty="0">
                <a:solidFill>
                  <a:schemeClr val="tx1"/>
                </a:solidFill>
                <a:effectLst/>
                <a:latin typeface="+mn-lt"/>
                <a:ea typeface="+mn-ea"/>
                <a:cs typeface="+mn-cs"/>
              </a:rPr>
              <a:t>semantically closer </a:t>
            </a:r>
            <a:r>
              <a:rPr lang="en-US" sz="1200" b="0" kern="1200" noProof="0" dirty="0">
                <a:solidFill>
                  <a:schemeClr val="tx1"/>
                </a:solidFill>
                <a:effectLst/>
                <a:latin typeface="+mn-lt"/>
                <a:ea typeface="+mn-ea"/>
                <a:cs typeface="+mn-cs"/>
              </a:rPr>
              <a:t>to the reference than candidate 3, it </a:t>
            </a:r>
            <a:r>
              <a:rPr lang="en-US" sz="1200" b="1" kern="1200" noProof="0" dirty="0">
                <a:solidFill>
                  <a:schemeClr val="tx1"/>
                </a:solidFill>
                <a:effectLst/>
                <a:latin typeface="+mn-lt"/>
                <a:ea typeface="+mn-ea"/>
                <a:cs typeface="+mn-cs"/>
              </a:rPr>
              <a:t>obtains a lower BLEU score</a:t>
            </a:r>
            <a:r>
              <a:rPr lang="en-US" sz="1200" b="0" kern="1200" noProof="0" dirty="0">
                <a:solidFill>
                  <a:schemeClr val="tx1"/>
                </a:solidFill>
                <a:effectLst/>
                <a:latin typeface="+mn-lt"/>
                <a:ea typeface="+mn-ea"/>
                <a:cs typeface="+mn-cs"/>
              </a:rPr>
              <a:t> due to having one more word than the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Furthermore, </a:t>
            </a:r>
            <a:r>
              <a:rPr lang="en-US" sz="1200" b="0" kern="1200" noProof="0" dirty="0" err="1">
                <a:solidFill>
                  <a:schemeClr val="tx1"/>
                </a:solidFill>
                <a:effectLst/>
                <a:latin typeface="+mn-lt"/>
                <a:ea typeface="+mn-ea"/>
                <a:cs typeface="+mn-cs"/>
              </a:rPr>
              <a:t>Callison</a:t>
            </a:r>
            <a:r>
              <a:rPr lang="en-US" sz="1200" b="0" kern="1200" noProof="0" dirty="0">
                <a:solidFill>
                  <a:schemeClr val="tx1"/>
                </a:solidFill>
                <a:effectLst/>
                <a:latin typeface="+mn-lt"/>
                <a:ea typeface="+mn-ea"/>
                <a:cs typeface="+mn-cs"/>
              </a:rPr>
              <a:t>-Burch et al. argue that the </a:t>
            </a:r>
            <a:r>
              <a:rPr lang="en-US" sz="1200" b="1" kern="1200" noProof="0" dirty="0">
                <a:solidFill>
                  <a:schemeClr val="tx1"/>
                </a:solidFill>
                <a:effectLst/>
                <a:latin typeface="+mn-lt"/>
                <a:ea typeface="+mn-ea"/>
                <a:cs typeface="+mn-cs"/>
              </a:rPr>
              <a:t>shuffled variations </a:t>
            </a:r>
            <a:r>
              <a:rPr lang="en-US" sz="1200" b="0" kern="1200" noProof="0" dirty="0">
                <a:solidFill>
                  <a:schemeClr val="tx1"/>
                </a:solidFill>
                <a:effectLst/>
                <a:latin typeface="+mn-lt"/>
                <a:ea typeface="+mn-ea"/>
                <a:cs typeface="+mn-cs"/>
              </a:rPr>
              <a:t>of a predicted sentence would get the same BLEU score despite not being syntactically, grammatically or even semantically equivalent.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That being said, and while there is </a:t>
            </a:r>
            <a:r>
              <a:rPr lang="en-US" sz="1200" b="1" kern="1200" noProof="0" dirty="0">
                <a:solidFill>
                  <a:schemeClr val="tx1"/>
                </a:solidFill>
                <a:effectLst/>
                <a:latin typeface="+mn-lt"/>
                <a:ea typeface="+mn-ea"/>
                <a:cs typeface="+mn-cs"/>
              </a:rPr>
              <a:t>active research </a:t>
            </a:r>
            <a:r>
              <a:rPr lang="en-US" sz="1200" b="0" kern="1200" noProof="0" dirty="0">
                <a:solidFill>
                  <a:schemeClr val="tx1"/>
                </a:solidFill>
                <a:effectLst/>
                <a:latin typeface="+mn-lt"/>
                <a:ea typeface="+mn-ea"/>
                <a:cs typeface="+mn-cs"/>
              </a:rPr>
              <a:t>conducted in the field to better evaluate generated texts, there is </a:t>
            </a:r>
            <a:r>
              <a:rPr lang="en-US" sz="1200" b="1" kern="1200" noProof="0" dirty="0">
                <a:solidFill>
                  <a:schemeClr val="tx1"/>
                </a:solidFill>
                <a:effectLst/>
                <a:latin typeface="+mn-lt"/>
                <a:ea typeface="+mn-ea"/>
                <a:cs typeface="+mn-cs"/>
              </a:rPr>
              <a:t>no satisfactory alternative </a:t>
            </a:r>
            <a:r>
              <a:rPr lang="en-US" sz="1200" b="0" kern="1200" noProof="0" dirty="0">
                <a:solidFill>
                  <a:schemeClr val="tx1"/>
                </a:solidFill>
                <a:effectLst/>
                <a:latin typeface="+mn-lt"/>
                <a:ea typeface="+mn-ea"/>
                <a:cs typeface="+mn-cs"/>
              </a:rPr>
              <a:t>to this day, so we will use the BLEU score keeping its flaws in mind.</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illustrated the BLEU score, let’s move on to the results of the </a:t>
            </a:r>
            <a:r>
              <a:rPr lang="en-US" b="1" noProof="0" dirty="0"/>
              <a:t>next job generation experiments. </a:t>
            </a:r>
            <a:endParaRPr lang="en-US" sz="1200" b="1" noProof="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schemeClr val="tx2"/>
                </a:solidFill>
              </a:rPr>
              <a:t>Our experiments show that </a:t>
            </a:r>
            <a:r>
              <a:rPr lang="en-US" sz="2000" b="1" noProof="0" dirty="0">
                <a:solidFill>
                  <a:schemeClr val="tx2"/>
                </a:solidFill>
              </a:rPr>
              <a:t>the FT</a:t>
            </a:r>
            <a:r>
              <a:rPr lang="en-US" sz="2000" b="1" baseline="-25000" noProof="0" dirty="0">
                <a:solidFill>
                  <a:schemeClr val="tx2"/>
                </a:solidFill>
              </a:rPr>
              <a:t>CV  </a:t>
            </a:r>
            <a:r>
              <a:rPr lang="en-US" sz="2000" b="1" baseline="0" noProof="0" dirty="0">
                <a:solidFill>
                  <a:schemeClr val="tx2"/>
                </a:solidFill>
              </a:rPr>
              <a:t>model o</a:t>
            </a:r>
            <a:r>
              <a:rPr lang="en-US" sz="2000" b="1" noProof="0" dirty="0">
                <a:solidFill>
                  <a:schemeClr val="tx2"/>
                </a:solidFill>
              </a:rPr>
              <a:t>utperforms ELMo and </a:t>
            </a:r>
            <a:r>
              <a:rPr lang="en-US" sz="2000" b="1" noProof="0" dirty="0" err="1">
                <a:solidFill>
                  <a:schemeClr val="tx2"/>
                </a:solidFill>
              </a:rPr>
              <a:t>FT</a:t>
            </a:r>
            <a:r>
              <a:rPr lang="en-US" sz="2000" b="1" baseline="-25000" noProof="0" dirty="0" err="1">
                <a:solidFill>
                  <a:schemeClr val="tx2"/>
                </a:solidFill>
              </a:rPr>
              <a:t>pt</a:t>
            </a:r>
            <a:r>
              <a:rPr lang="en-US" sz="2000" b="1" baseline="-25000" noProof="0" dirty="0">
                <a:solidFill>
                  <a:schemeClr val="tx2"/>
                </a:solidFill>
              </a:rPr>
              <a:t>, </a:t>
            </a:r>
            <a:r>
              <a:rPr lang="en-US" sz="2000" baseline="0" noProof="0" dirty="0">
                <a:solidFill>
                  <a:schemeClr val="tx2"/>
                </a:solidFill>
              </a:rPr>
              <a:t>which can probably be explained by the fact that </a:t>
            </a:r>
            <a:r>
              <a:rPr lang="en-US" sz="2000" noProof="0" dirty="0">
                <a:solidFill>
                  <a:schemeClr val="tx2"/>
                </a:solidFill>
              </a:rPr>
              <a:t>a CV is not </a:t>
            </a:r>
            <a:r>
              <a:rPr lang="en-US" sz="2000" b="1" noProof="0" dirty="0">
                <a:solidFill>
                  <a:schemeClr val="tx2"/>
                </a:solidFill>
              </a:rPr>
              <a:t>traditional</a:t>
            </a:r>
            <a:r>
              <a:rPr lang="en-US" sz="2000" noProof="0" dirty="0">
                <a:solidFill>
                  <a:schemeClr val="tx2"/>
                </a:solidFill>
              </a:rPr>
              <a:t> natural language, and thus, that the language model of ELMo is of </a:t>
            </a:r>
            <a:r>
              <a:rPr lang="en-US" sz="2000" b="1" noProof="0" dirty="0">
                <a:solidFill>
                  <a:schemeClr val="tx2"/>
                </a:solidFill>
              </a:rPr>
              <a:t>little help </a:t>
            </a:r>
            <a:r>
              <a:rPr lang="en-US" sz="2000" noProof="0" dirty="0">
                <a:solidFill>
                  <a:schemeClr val="tx2"/>
                </a:solidFill>
              </a:rPr>
              <a:t>to encode a sufficient amount of the </a:t>
            </a:r>
            <a:r>
              <a:rPr lang="en-US" sz="2000" b="1" noProof="0" dirty="0">
                <a:solidFill>
                  <a:schemeClr val="tx2"/>
                </a:solidFill>
              </a:rPr>
              <a:t>user’s professional profile</a:t>
            </a:r>
            <a:r>
              <a:rPr lang="en-US" sz="2000" noProof="0" dirty="0">
                <a:solidFill>
                  <a:schemeClr val="tx2"/>
                </a:solidFill>
              </a:rPr>
              <a:t>.</a:t>
            </a:r>
            <a:endParaRPr lang="en-US" sz="2000" baseline="-25000" noProof="0" dirty="0">
              <a:solidFill>
                <a:schemeClr val="tx2"/>
              </a:solidFill>
            </a:endParaRP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All in all, this next job generation scores highlight the </a:t>
            </a:r>
            <a:r>
              <a:rPr lang="en-US" sz="1200" b="1" kern="1200" noProof="0" dirty="0">
                <a:solidFill>
                  <a:schemeClr val="tx1"/>
                </a:solidFill>
                <a:effectLst/>
                <a:latin typeface="+mn-lt"/>
                <a:ea typeface="+mn-ea"/>
                <a:cs typeface="+mn-cs"/>
              </a:rPr>
              <a:t>difficulty</a:t>
            </a:r>
            <a:r>
              <a:rPr lang="en-US" sz="1200" b="0" kern="1200" noProof="0" dirty="0">
                <a:solidFill>
                  <a:schemeClr val="tx1"/>
                </a:solidFill>
                <a:effectLst/>
                <a:latin typeface="+mn-lt"/>
                <a:ea typeface="+mn-ea"/>
                <a:cs typeface="+mn-cs"/>
              </a:rPr>
              <a:t> for our models to generate long job descriptions as well as very </a:t>
            </a:r>
            <a:r>
              <a:rPr lang="en-US" sz="1200" b="1" kern="1200" noProof="0" dirty="0">
                <a:solidFill>
                  <a:schemeClr val="tx1"/>
                </a:solidFill>
                <a:effectLst/>
                <a:latin typeface="+mn-lt"/>
                <a:ea typeface="+mn-ea"/>
                <a:cs typeface="+mn-cs"/>
              </a:rPr>
              <a:t>specific</a:t>
            </a:r>
            <a:r>
              <a:rPr lang="en-US" sz="1200" b="0" kern="1200" noProof="0" dirty="0">
                <a:solidFill>
                  <a:schemeClr val="tx1"/>
                </a:solidFill>
                <a:effectLst/>
                <a:latin typeface="+mn-lt"/>
                <a:ea typeface="+mn-ea"/>
                <a:cs typeface="+mn-cs"/>
              </a:rPr>
              <a:t> sentences. </a:t>
            </a:r>
            <a:endParaRPr lang="en-US" noProof="0" dirty="0"/>
          </a:p>
          <a:p>
            <a:r>
              <a:rPr lang="en-US" noProof="0" dirty="0"/>
              <a:t>Here are some examples.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38797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In this example, the user’s actual last job is the one </a:t>
            </a:r>
            <a:r>
              <a:rPr lang="en-US" sz="1200" b="1" kern="1200" noProof="0" dirty="0">
                <a:solidFill>
                  <a:schemeClr val="tx1"/>
                </a:solidFill>
                <a:effectLst/>
                <a:latin typeface="+mn-lt"/>
                <a:ea typeface="+mn-ea"/>
                <a:cs typeface="+mn-cs"/>
              </a:rPr>
              <a:t>marked as ground truth</a:t>
            </a:r>
            <a:r>
              <a:rPr lang="en-US" sz="1200" b="0" kern="1200" noProof="0" dirty="0">
                <a:solidFill>
                  <a:schemeClr val="tx1"/>
                </a:solidFill>
                <a:effectLst/>
                <a:latin typeface="+mn-lt"/>
                <a:ea typeface="+mn-ea"/>
                <a:cs typeface="+mn-cs"/>
              </a:rPr>
              <a:t>: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a:t>
            </a:r>
            <a:r>
              <a:rPr lang="en-US" sz="1200" b="1" kern="1200" noProof="0" dirty="0">
                <a:solidFill>
                  <a:schemeClr val="tx1"/>
                </a:solidFill>
                <a:effectLst/>
                <a:latin typeface="+mn-lt"/>
                <a:ea typeface="+mn-ea"/>
                <a:cs typeface="+mn-cs"/>
              </a:rPr>
              <a:t>marketing</a:t>
            </a:r>
            <a:r>
              <a:rPr lang="en-US" sz="1200" b="0" kern="1200" noProof="0" dirty="0">
                <a:solidFill>
                  <a:schemeClr val="tx1"/>
                </a:solidFill>
                <a:effectLst/>
                <a:latin typeface="+mn-lt"/>
                <a:ea typeface="+mn-ea"/>
                <a:cs typeface="+mn-cs"/>
              </a:rPr>
              <a:t> </a:t>
            </a:r>
            <a:r>
              <a:rPr lang="en-US" sz="1200" b="1" kern="1200" noProof="0" dirty="0">
                <a:solidFill>
                  <a:schemeClr val="tx1"/>
                </a:solidFill>
                <a:effectLst/>
                <a:latin typeface="+mn-lt"/>
                <a:ea typeface="+mn-ea"/>
                <a:cs typeface="+mn-cs"/>
              </a:rPr>
              <a:t>aspect</a:t>
            </a:r>
            <a:r>
              <a:rPr lang="en-US" sz="1200" b="0" kern="1200" noProof="0" dirty="0">
                <a:solidFill>
                  <a:schemeClr val="tx1"/>
                </a:solidFill>
                <a:effectLst/>
                <a:latin typeface="+mn-lt"/>
                <a:ea typeface="+mn-ea"/>
                <a:cs typeface="+mn-cs"/>
              </a:rPr>
              <a:t> of the job, which means they all could somehow capture the career evolution of the user, since all models only had access to the </a:t>
            </a:r>
            <a:r>
              <a:rPr lang="en-US" sz="1200" b="1" kern="1200" noProof="0" dirty="0">
                <a:solidFill>
                  <a:schemeClr val="tx1"/>
                </a:solidFill>
                <a:effectLst/>
                <a:latin typeface="+mn-lt"/>
                <a:ea typeface="+mn-ea"/>
                <a:cs typeface="+mn-cs"/>
              </a:rPr>
              <a:t>person’s previous jobs. </a:t>
            </a:r>
          </a:p>
          <a:p>
            <a:r>
              <a:rPr lang="en-US" sz="1200" b="0" kern="1200" noProof="0" dirty="0">
                <a:solidFill>
                  <a:schemeClr val="tx1"/>
                </a:solidFill>
                <a:effectLst/>
                <a:latin typeface="+mn-lt"/>
                <a:ea typeface="+mn-ea"/>
                <a:cs typeface="+mn-cs"/>
              </a:rPr>
              <a:t>Besides, all models have </a:t>
            </a:r>
            <a:r>
              <a:rPr lang="en-US" sz="1200" b="1" kern="1200" noProof="0" dirty="0">
                <a:solidFill>
                  <a:schemeClr val="tx1"/>
                </a:solidFill>
                <a:effectLst/>
                <a:latin typeface="+mn-lt"/>
                <a:ea typeface="+mn-ea"/>
                <a:cs typeface="+mn-cs"/>
              </a:rPr>
              <a:t>captured the writing style of a CV</a:t>
            </a:r>
            <a:r>
              <a:rPr lang="en-US" sz="1200" b="0" kern="1200" noProof="0" dirty="0">
                <a:solidFill>
                  <a:schemeClr val="tx1"/>
                </a:solidFill>
                <a:effectLst/>
                <a:latin typeface="+mn-lt"/>
                <a:ea typeface="+mn-ea"/>
                <a:cs typeface="+mn-cs"/>
              </a:rPr>
              <a:t>, with short non-verbal groups or sentences.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Additionally, It is interesting to note that, even though all models seem to get stuck in a generation loop, the FastText CV model </a:t>
            </a:r>
            <a:r>
              <a:rPr lang="en-US" sz="1200" b="1" kern="1200" noProof="0" dirty="0">
                <a:solidFill>
                  <a:schemeClr val="tx1"/>
                </a:solidFill>
                <a:effectLst/>
                <a:latin typeface="+mn-lt"/>
                <a:ea typeface="+mn-ea"/>
                <a:cs typeface="+mn-cs"/>
              </a:rPr>
              <a:t>expresses the communication aspect </a:t>
            </a:r>
            <a:r>
              <a:rPr lang="en-US" sz="1200" b="0" kern="1200" noProof="0" dirty="0">
                <a:solidFill>
                  <a:schemeClr val="tx1"/>
                </a:solidFill>
                <a:effectLst/>
                <a:latin typeface="+mn-lt"/>
                <a:ea typeface="+mn-ea"/>
                <a:cs typeface="+mn-cs"/>
              </a:rPr>
              <a:t>where the other models see a client relationship management aspect.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a:t>
            </a:r>
            <a:r>
              <a:rPr lang="en-US" b="1" noProof="0" dirty="0"/>
              <a:t>new task</a:t>
            </a:r>
            <a:r>
              <a:rPr lang="en-US" noProof="0" dirty="0"/>
              <a:t>, professional Profile learning, in a </a:t>
            </a:r>
            <a:r>
              <a:rPr lang="en-US" b="1" noProof="0" dirty="0"/>
              <a:t>new domain</a:t>
            </a:r>
            <a:r>
              <a:rPr lang="en-US" noProof="0" dirty="0"/>
              <a:t>: Human Resources.</a:t>
            </a:r>
          </a:p>
          <a:p>
            <a:r>
              <a:rPr lang="en-US" noProof="0" dirty="0"/>
              <a:t>This task addresses a </a:t>
            </a:r>
            <a:r>
              <a:rPr lang="en-US" b="1" noProof="0" dirty="0"/>
              <a:t>whole new set of challenges </a:t>
            </a:r>
            <a:r>
              <a:rPr lang="en-US" noProof="0" dirty="0"/>
              <a:t>revolving around professional profiles, which are to this day </a:t>
            </a:r>
            <a:r>
              <a:rPr lang="en-US" b="1" noProof="0" dirty="0"/>
              <a:t>little to not studied. </a:t>
            </a:r>
          </a:p>
          <a:p>
            <a:r>
              <a:rPr lang="en-US" noProof="0" dirty="0"/>
              <a:t>This new domain opens the way for a lot of </a:t>
            </a:r>
            <a:r>
              <a:rPr lang="en-US" b="1" noProof="0" dirty="0"/>
              <a:t>exciting applications</a:t>
            </a:r>
            <a:r>
              <a:rPr lang="en-US" noProof="0" dirty="0"/>
              <a:t>, such </a:t>
            </a:r>
            <a:r>
              <a:rPr lang="en-US" b="1" noProof="0" dirty="0"/>
              <a:t>as job coaching </a:t>
            </a:r>
            <a:r>
              <a:rPr lang="en-US" noProof="0" dirty="0"/>
              <a:t>or </a:t>
            </a:r>
            <a:r>
              <a:rPr lang="en-US" b="1" noProof="0" dirty="0"/>
              <a:t>applicant selections</a:t>
            </a:r>
            <a:r>
              <a:rPr lang="en-US" noProof="0" dirty="0"/>
              <a:t>, especially if we could combine our work with existing </a:t>
            </a:r>
            <a:r>
              <a:rPr lang="en-US" b="1" noProof="0" dirty="0"/>
              <a:t>European standard nomenclatures</a:t>
            </a:r>
            <a:r>
              <a:rPr lang="en-US" noProof="0" dirty="0"/>
              <a:t>, like ESCO.</a:t>
            </a:r>
          </a:p>
          <a:p>
            <a:endParaRPr lang="en-US" noProof="0" dirty="0"/>
          </a:p>
          <a:p>
            <a:r>
              <a:rPr lang="en-US" noProof="0" dirty="0"/>
              <a:t>We also propose </a:t>
            </a:r>
            <a:r>
              <a:rPr lang="en-US" b="1" noProof="0" dirty="0"/>
              <a:t>a framework for user Representation</a:t>
            </a:r>
            <a:r>
              <a:rPr lang="en-US" noProof="0" dirty="0"/>
              <a:t>, Resume.</a:t>
            </a:r>
          </a:p>
          <a:p>
            <a:r>
              <a:rPr lang="en-US" noProof="0" dirty="0"/>
              <a:t>It uses </a:t>
            </a:r>
            <a:r>
              <a:rPr lang="en-US" b="1" noProof="0" dirty="0"/>
              <a:t>the natural language elements </a:t>
            </a:r>
            <a:r>
              <a:rPr lang="en-US" noProof="0" dirty="0"/>
              <a:t>of a user profile to build a user representation, and then uses the </a:t>
            </a:r>
            <a:r>
              <a:rPr lang="en-US" b="1" noProof="0" dirty="0"/>
              <a:t>remainder of the profile </a:t>
            </a:r>
            <a:r>
              <a:rPr lang="en-US" noProof="0" dirty="0"/>
              <a:t>to evaluate it. </a:t>
            </a:r>
          </a:p>
          <a:p>
            <a:endParaRPr lang="en-US" noProof="0" dirty="0"/>
          </a:p>
          <a:p>
            <a:r>
              <a:rPr lang="en-US" noProof="0" dirty="0"/>
              <a:t>The different evaluation tasks, namely the </a:t>
            </a:r>
            <a:r>
              <a:rPr lang="en-US" b="1" noProof="0" dirty="0"/>
              <a:t>text generation</a:t>
            </a:r>
            <a:r>
              <a:rPr lang="en-US" noProof="0" dirty="0"/>
              <a:t>, provide a </a:t>
            </a:r>
            <a:r>
              <a:rPr lang="en-US" b="1" noProof="0" dirty="0"/>
              <a:t>range of different aspects to evaluate </a:t>
            </a:r>
            <a:r>
              <a:rPr lang="en-US" noProof="0" dirty="0"/>
              <a:t>and thus, a </a:t>
            </a:r>
            <a:r>
              <a:rPr lang="en-US" b="1" noProof="0" dirty="0"/>
              <a:t>more comprehensive overview </a:t>
            </a:r>
            <a:r>
              <a:rPr lang="en-US" noProof="0" dirty="0"/>
              <a:t>of the learned representation.</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Of course, we are aware of the </a:t>
            </a:r>
            <a:r>
              <a:rPr lang="en-US" b="1" noProof="0" dirty="0"/>
              <a:t>ethical questions </a:t>
            </a:r>
            <a:r>
              <a:rPr lang="en-US" noProof="0" dirty="0"/>
              <a:t>raised by the use of such </a:t>
            </a:r>
            <a:r>
              <a:rPr lang="en-US" b="1" noProof="0" dirty="0"/>
              <a:t>sensitive data </a:t>
            </a:r>
            <a:r>
              <a:rPr lang="en-US" noProof="0" dirty="0"/>
              <a:t>in such </a:t>
            </a:r>
            <a:r>
              <a:rPr lang="en-US" b="1" noProof="0" dirty="0"/>
              <a:t>a sensitive domain</a:t>
            </a:r>
            <a:r>
              <a:rPr lang="en-US" noProof="0" dirty="0"/>
              <a:t>, and we do not consider that future work on this field can be soundly conducted without the help of experts. </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[34:00 – 34:30]</a:t>
            </a:r>
          </a:p>
          <a:p>
            <a:endParaRPr lang="en-US" dirty="0"/>
          </a:p>
          <a:p>
            <a:r>
              <a:rPr lang="en-US" dirty="0"/>
              <a:t>In the past section, we have laid the ground work fo</a:t>
            </a:r>
            <a:r>
              <a:rPr lang="en-US" b="0" dirty="0"/>
              <a:t>r</a:t>
            </a:r>
            <a:r>
              <a:rPr lang="en-US" b="1" dirty="0"/>
              <a:t> professional profile learning</a:t>
            </a:r>
            <a:r>
              <a:rPr lang="en-US" dirty="0"/>
              <a:t>, by using the free text data in the profiles.</a:t>
            </a:r>
          </a:p>
          <a:p>
            <a:endParaRPr lang="en-US" dirty="0"/>
          </a:p>
          <a:p>
            <a:r>
              <a:rPr lang="en-US" dirty="0"/>
              <a:t>A way to improve our </a:t>
            </a:r>
            <a:r>
              <a:rPr lang="en-US" b="1" dirty="0"/>
              <a:t>professional representation </a:t>
            </a:r>
            <a:r>
              <a:rPr lang="en-US" dirty="0"/>
              <a:t>that comes to mind, is to take into account the fact </a:t>
            </a:r>
            <a:r>
              <a:rPr lang="en-US" b="1" dirty="0"/>
              <a:t>that people may gain experience </a:t>
            </a:r>
            <a:r>
              <a:rPr lang="en-US" dirty="0"/>
              <a:t>during their career, and that this experience impacts </a:t>
            </a:r>
            <a:r>
              <a:rPr lang="en-US" b="1" dirty="0"/>
              <a:t>how their career evolves.</a:t>
            </a:r>
          </a:p>
          <a:p>
            <a:endParaRPr lang="en-US" b="1" dirty="0"/>
          </a:p>
          <a:p>
            <a:r>
              <a:rPr lang="en-US" dirty="0"/>
              <a:t>Additionally, it seems reasonable to </a:t>
            </a:r>
            <a:r>
              <a:rPr lang="en-US" b="1" dirty="0"/>
              <a:t>think that the industry that a person works in </a:t>
            </a:r>
            <a:r>
              <a:rPr lang="en-US" dirty="0"/>
              <a:t>also impacts their career evolution. </a:t>
            </a:r>
          </a:p>
          <a:p>
            <a:r>
              <a:rPr lang="en-US" dirty="0"/>
              <a:t>For instance, a 2012 survey from the French government reports that the turnover (that is to say, the number of people who changed companies in the year) in companies of services is almost </a:t>
            </a:r>
            <a:r>
              <a:rPr lang="en-US" b="1" dirty="0"/>
              <a:t>3 times higher </a:t>
            </a:r>
            <a:r>
              <a:rPr lang="en-US" dirty="0"/>
              <a:t>than the turnover in construction-oriented companies. </a:t>
            </a:r>
          </a:p>
          <a:p>
            <a:endParaRPr lang="en-US" dirty="0"/>
          </a:p>
          <a:p>
            <a:r>
              <a:rPr lang="en-US" dirty="0"/>
              <a:t>So, in this following section, we </a:t>
            </a:r>
            <a:r>
              <a:rPr lang="en-US" b="1" dirty="0"/>
              <a:t>present intuitions and exploratory works </a:t>
            </a:r>
            <a:r>
              <a:rPr lang="en-US" dirty="0"/>
              <a:t>that aim at modeling the </a:t>
            </a:r>
            <a:r>
              <a:rPr lang="en-US" b="1" dirty="0"/>
              <a:t>expertise level </a:t>
            </a:r>
            <a:r>
              <a:rPr lang="en-US" dirty="0"/>
              <a:t>and the </a:t>
            </a:r>
            <a:r>
              <a:rPr lang="en-US" b="1" dirty="0"/>
              <a:t>industrial domain of a user at time t</a:t>
            </a:r>
            <a:r>
              <a:rPr lang="en-US" dirty="0"/>
              <a:t>, so as to improve their professional representation, and thus, improve </a:t>
            </a:r>
            <a:r>
              <a:rPr lang="en-US" b="1" dirty="0"/>
              <a:t>the quality of our predictions </a:t>
            </a:r>
            <a:r>
              <a:rPr lang="en-US" dirty="0"/>
              <a:t>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t>
            </a:r>
            <a:r>
              <a:rPr lang="en-US" b="1" dirty="0"/>
              <a:t>are incomplete </a:t>
            </a:r>
            <a:r>
              <a:rPr lang="en-US" dirty="0"/>
              <a:t>in the sense that we did not achieve significant results for reasons that we explain before the conclusion.</a:t>
            </a:r>
          </a:p>
          <a:p>
            <a:endParaRPr lang="en-US" dirty="0"/>
          </a:p>
          <a:p>
            <a:r>
              <a:rPr lang="en-US" dirty="0"/>
              <a:t>In the past section, we have implicitly assumed that people evolved in their </a:t>
            </a:r>
            <a:r>
              <a:rPr lang="en-US" b="1" dirty="0"/>
              <a:t>career uniformly with time, </a:t>
            </a:r>
            <a:r>
              <a:rPr lang="en-US" dirty="0"/>
              <a:t>regardless of their industrial domain or their expertise level.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a:t>
            </a:r>
            <a:r>
              <a:rPr lang="en-US" b="1" dirty="0"/>
              <a:t>leveraging user-generated texts</a:t>
            </a:r>
            <a:r>
              <a:rPr lang="en-US" dirty="0"/>
              <a:t>, such as reviews, in order to </a:t>
            </a:r>
            <a:r>
              <a:rPr lang="en-US" b="1" dirty="0"/>
              <a:t>understand their profile </a:t>
            </a:r>
            <a:r>
              <a:rPr lang="en-US" dirty="0"/>
              <a:t>and</a:t>
            </a:r>
            <a:r>
              <a:rPr lang="en-US" b="1" dirty="0"/>
              <a:t> emit relevant predictions that we can explain</a:t>
            </a:r>
            <a:r>
              <a:rPr lang="en-US" dirty="0"/>
              <a:t>.</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a:t>
            </a:r>
            <a:r>
              <a:rPr lang="en-US" b="1" dirty="0"/>
              <a:t>people’s career do change with time, </a:t>
            </a:r>
            <a:r>
              <a:rPr lang="en-US" dirty="0"/>
              <a:t>because they might want to change professional path, but also with </a:t>
            </a:r>
            <a:r>
              <a:rPr lang="en-US" b="1" dirty="0"/>
              <a:t>their expertise level</a:t>
            </a:r>
            <a:r>
              <a:rPr lang="en-US" dirty="0"/>
              <a:t>, as previously discussed by McAuley and </a:t>
            </a:r>
            <a:r>
              <a:rPr lang="en-US" dirty="0" err="1"/>
              <a:t>Leskovec</a:t>
            </a:r>
            <a:r>
              <a:rPr lang="en-US" dirty="0"/>
              <a:t>, who decidedly provided a lot of material for this thesis.</a:t>
            </a:r>
          </a:p>
          <a:p>
            <a:r>
              <a:rPr lang="en-US" dirty="0"/>
              <a:t> </a:t>
            </a:r>
          </a:p>
          <a:p>
            <a:r>
              <a:rPr lang="en-US" dirty="0"/>
              <a:t>On top </a:t>
            </a:r>
            <a:r>
              <a:rPr lang="en-US" b="1" dirty="0"/>
              <a:t>of possibly changing their career goals as their expertise grows</a:t>
            </a:r>
            <a:r>
              <a:rPr lang="en-US" dirty="0"/>
              <a:t>, people’s careers are </a:t>
            </a:r>
            <a:r>
              <a:rPr lang="en-US" b="1" dirty="0"/>
              <a:t>also subject to their environment’s (or industry’s) own dynamic</a:t>
            </a:r>
            <a:r>
              <a:rPr lang="en-US" dirty="0"/>
              <a:t>, as well as the person’s own personality.  </a:t>
            </a:r>
          </a:p>
          <a:p>
            <a:r>
              <a:rPr lang="en-US" dirty="0"/>
              <a:t>As we mentioned earlier</a:t>
            </a:r>
            <a:r>
              <a:rPr lang="en-US" b="1" dirty="0"/>
              <a:t>, the perspective of evolution and the turnover</a:t>
            </a:r>
            <a:r>
              <a:rPr lang="en-US" dirty="0"/>
              <a:t> vary a lot from one industrial domain or another, and it seems reasonable to think that it can also vary </a:t>
            </a:r>
            <a:r>
              <a:rPr lang="en-US" b="1" dirty="0"/>
              <a:t>from one person to another</a:t>
            </a:r>
            <a:r>
              <a:rPr lang="en-US" dirty="0"/>
              <a:t>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a:t>
            </a:r>
            <a:r>
              <a:rPr lang="en-US" b="1" dirty="0"/>
              <a:t>understand how the users change in order to best predict their future behavior,</a:t>
            </a:r>
            <a:r>
              <a:rPr lang="en-US" dirty="0"/>
              <a:t> by explicitly modeling their </a:t>
            </a:r>
            <a:r>
              <a:rPr lang="en-US" b="1" dirty="0"/>
              <a:t>expertise level </a:t>
            </a:r>
            <a:r>
              <a:rPr lang="en-US" dirty="0"/>
              <a:t>and </a:t>
            </a:r>
            <a:r>
              <a:rPr lang="en-US" b="1" dirty="0"/>
              <a:t>industrial domain.</a:t>
            </a:r>
          </a:p>
          <a:p>
            <a:endParaRPr lang="en-US" dirty="0"/>
          </a:p>
          <a:p>
            <a:r>
              <a:rPr lang="en-US" dirty="0"/>
              <a:t>Doing so on a few domains could allow for a </a:t>
            </a:r>
            <a:r>
              <a:rPr lang="en-US" b="1" dirty="0"/>
              <a:t>transfer learning approach </a:t>
            </a:r>
            <a:r>
              <a:rPr lang="en-US" dirty="0"/>
              <a:t>to new industries, which could namely be used to help a </a:t>
            </a:r>
            <a:r>
              <a:rPr lang="en-US" b="1" dirty="0"/>
              <a:t>person reorient themselves professionally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a:t>
            </a:r>
            <a:r>
              <a:rPr lang="en-US" b="1" dirty="0"/>
              <a:t>Job Attribute Rewriting, </a:t>
            </a:r>
            <a:r>
              <a:rPr lang="en-US" dirty="0"/>
              <a:t>based on a back-translation mechanism, and a second one</a:t>
            </a:r>
            <a:r>
              <a:rPr lang="en-US" b="1" dirty="0"/>
              <a:t>, Latent Space structuring, </a:t>
            </a:r>
            <a:r>
              <a:rPr lang="en-US" dirty="0"/>
              <a:t>based on Variational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Job Attribute Rewriting setting, we aim at rewriting a job’s attributes</a:t>
            </a:r>
            <a:r>
              <a:rPr lang="en-US" b="1" dirty="0"/>
              <a:t>; that is to say, the industry or the level of expertise associated with this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rewriting will allow us to disentangle </a:t>
            </a:r>
            <a:r>
              <a:rPr lang="en-US" b="1" dirty="0"/>
              <a:t>the attribute’s component </a:t>
            </a:r>
            <a:r>
              <a:rPr lang="en-US" dirty="0"/>
              <a:t>from the </a:t>
            </a:r>
            <a:r>
              <a:rPr lang="en-US" b="1" dirty="0"/>
              <a:t>user’s personality component </a:t>
            </a:r>
            <a:r>
              <a:rPr lang="en-US" dirty="0"/>
              <a:t>in their career trajectory.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latent space structuring approach rather aims </a:t>
            </a:r>
            <a:r>
              <a:rPr lang="en-US" b="1" dirty="0"/>
              <a:t>at structuring the spac</a:t>
            </a:r>
            <a:r>
              <a:rPr lang="en-US" dirty="0"/>
              <a:t>e in which the jobs representations live </a:t>
            </a:r>
            <a:r>
              <a:rPr lang="en-US" b="1" dirty="0"/>
              <a:t>according to both their industry and their expertise attributes</a:t>
            </a:r>
            <a:r>
              <a:rPr lang="en-US" dirty="0"/>
              <a:t>, so as to learn people’s </a:t>
            </a:r>
            <a:r>
              <a:rPr lang="en-US" b="1" dirty="0"/>
              <a:t>trajectories</a:t>
            </a:r>
            <a:r>
              <a:rPr lang="en-US" dirty="0"/>
              <a:t> more easily.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Job Attribute Rewriting setting.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the Job Attribute Rewriting model stems from the fact that people in </a:t>
            </a:r>
            <a:r>
              <a:rPr lang="en-US" b="1" dirty="0"/>
              <a:t>different industries</a:t>
            </a:r>
            <a:r>
              <a:rPr lang="en-US" dirty="0"/>
              <a:t> have </a:t>
            </a:r>
            <a:r>
              <a:rPr lang="en-US" b="1" dirty="0"/>
              <a:t>different career evolutions</a:t>
            </a:r>
            <a:r>
              <a:rPr lang="en-US" dirty="0"/>
              <a:t>, and that their </a:t>
            </a:r>
            <a:r>
              <a:rPr lang="en-US" b="1" dirty="0"/>
              <a:t>level of expertise will </a:t>
            </a:r>
            <a:r>
              <a:rPr lang="en-US" sz="1200" b="1" dirty="0"/>
              <a:t>change </a:t>
            </a:r>
            <a:r>
              <a:rPr lang="en-US" sz="1200" dirty="0"/>
              <a:t>and influence their career.</a:t>
            </a:r>
          </a:p>
          <a:p>
            <a:r>
              <a:rPr lang="en-US" sz="1200" dirty="0"/>
              <a:t>Typically, a person that starts a job and gains expertise in their field is </a:t>
            </a:r>
            <a:r>
              <a:rPr lang="en-US" sz="1200" b="1" dirty="0"/>
              <a:t>more likely to gain a promotion </a:t>
            </a:r>
            <a:r>
              <a:rPr lang="en-US" sz="1200" dirty="0"/>
              <a:t>than someone who does not acquire any expertise.</a:t>
            </a:r>
          </a:p>
          <a:p>
            <a:endParaRPr lang="en-US" sz="1200" dirty="0"/>
          </a:p>
          <a:p>
            <a:r>
              <a:rPr lang="en-US" dirty="0"/>
              <a:t>Note that, similarly to McAuley and </a:t>
            </a:r>
            <a:r>
              <a:rPr lang="en-US" dirty="0" err="1"/>
              <a:t>Leskovec</a:t>
            </a:r>
            <a:r>
              <a:rPr lang="en-US" dirty="0"/>
              <a:t>, we assume that </a:t>
            </a:r>
            <a:r>
              <a:rPr lang="en-US" b="1" dirty="0"/>
              <a:t>the expertise of a person cannot decrease with time </a:t>
            </a:r>
            <a:r>
              <a:rPr lang="en-US" dirty="0"/>
              <a:t>(we will refer to it as the monotonic assumption).</a:t>
            </a:r>
          </a:p>
          <a:p>
            <a:r>
              <a:rPr lang="en-US" dirty="0"/>
              <a:t> </a:t>
            </a:r>
          </a:p>
          <a:p>
            <a:r>
              <a:rPr lang="en-US" dirty="0"/>
              <a:t>It can however </a:t>
            </a:r>
            <a:r>
              <a:rPr lang="en-US" b="1" dirty="0"/>
              <a:t>never increase</a:t>
            </a:r>
            <a:r>
              <a:rPr lang="en-US" dirty="0"/>
              <a:t>, for instance in the case of a person who only has student-like type of professional experiences. </a:t>
            </a:r>
          </a:p>
          <a:p>
            <a:r>
              <a:rPr lang="en-US" dirty="0"/>
              <a:t>It doesn’t mean they didn’t learn anything, just that </a:t>
            </a:r>
            <a:r>
              <a:rPr lang="en-US" b="1" dirty="0"/>
              <a:t>their knowledge is not really translatable to a particular industry </a:t>
            </a:r>
            <a:r>
              <a:rPr lang="en-US" dirty="0"/>
              <a:t>and thus </a:t>
            </a:r>
            <a:r>
              <a:rPr lang="en-US" b="1" dirty="0"/>
              <a:t>seldom turns into a promotion, </a:t>
            </a:r>
            <a:r>
              <a:rPr lang="en-US" dirty="0"/>
              <a:t>or a more advanced position.</a:t>
            </a:r>
          </a:p>
          <a:p>
            <a:endParaRPr lang="en-US" dirty="0"/>
          </a:p>
          <a:p>
            <a:r>
              <a:rPr lang="en-US" dirty="0"/>
              <a:t>With that in mind, the goal of the Job Attribute Rewriting architecture is to learn to </a:t>
            </a:r>
            <a:r>
              <a:rPr lang="en-US" b="1" dirty="0"/>
              <a:t>disentangle the industry and the expertise level of a given job from the user’s personality</a:t>
            </a:r>
            <a:r>
              <a:rPr lang="en-US" dirty="0"/>
              <a:t>,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a:t>
            </a:r>
            <a:r>
              <a:rPr lang="en-US" b="1" dirty="0"/>
              <a:t>denoising auto-encoder</a:t>
            </a:r>
            <a:r>
              <a:rPr lang="en-US" dirty="0"/>
              <a:t>, and </a:t>
            </a:r>
            <a:r>
              <a:rPr lang="en-US" b="1" dirty="0"/>
              <a:t>a back translator</a:t>
            </a:r>
            <a:r>
              <a:rPr lang="en-US" dirty="0"/>
              <a:t>(, as introduced by </a:t>
            </a:r>
            <a:r>
              <a:rPr lang="en-US" dirty="0" err="1"/>
              <a:t>Sennrich</a:t>
            </a:r>
            <a:r>
              <a:rPr lang="en-US" dirty="0"/>
              <a:t> et al.)</a:t>
            </a:r>
          </a:p>
          <a:p>
            <a:endParaRPr lang="en-US" dirty="0"/>
          </a:p>
          <a:p>
            <a:r>
              <a:rPr lang="en-US" dirty="0"/>
              <a:t>In this schema, the term </a:t>
            </a:r>
            <a:r>
              <a:rPr lang="en-US" b="1" dirty="0"/>
              <a:t>“job” refers to a professional experience</a:t>
            </a:r>
            <a:r>
              <a:rPr lang="en-US" dirty="0"/>
              <a:t>, and </a:t>
            </a:r>
            <a:r>
              <a:rPr lang="en-US" b="1" dirty="0"/>
              <a:t>the “y” corresponds to an attribute</a:t>
            </a:r>
            <a:r>
              <a:rPr lang="en-US" dirty="0"/>
              <a:t>, either the expertise level or the industry associated with the job.</a:t>
            </a:r>
          </a:p>
          <a:p>
            <a:endParaRPr lang="en-US" dirty="0"/>
          </a:p>
          <a:p>
            <a:r>
              <a:rPr lang="en-US" dirty="0"/>
              <a:t>At training time, the </a:t>
            </a:r>
            <a:r>
              <a:rPr lang="en-US" b="1" dirty="0"/>
              <a:t>denoising autoencoder</a:t>
            </a:r>
            <a:r>
              <a:rPr lang="en-US" dirty="0"/>
              <a:t> is trained to output </a:t>
            </a:r>
            <a:r>
              <a:rPr lang="en-US" b="1" dirty="0"/>
              <a:t>the original job from a corrupted version</a:t>
            </a:r>
            <a:r>
              <a:rPr lang="en-US" dirty="0"/>
              <a:t>. </a:t>
            </a:r>
          </a:p>
          <a:p>
            <a:r>
              <a:rPr lang="en-US" dirty="0"/>
              <a:t>In parallel, the </a:t>
            </a:r>
            <a:r>
              <a:rPr lang="en-US" b="1" dirty="0"/>
              <a:t>back translator </a:t>
            </a:r>
            <a:r>
              <a:rPr lang="en-US" dirty="0"/>
              <a:t>is trained to sequentially rewrite the </a:t>
            </a:r>
            <a:r>
              <a:rPr lang="en-US" b="1" dirty="0"/>
              <a:t>original job j according to a new attribute </a:t>
            </a:r>
            <a:r>
              <a:rPr lang="en-US" b="1" dirty="0" err="1"/>
              <a:t>y_tilde</a:t>
            </a:r>
            <a:r>
              <a:rPr lang="en-US" b="1" dirty="0"/>
              <a:t> into </a:t>
            </a:r>
            <a:r>
              <a:rPr lang="en-US" b="1" dirty="0" err="1"/>
              <a:t>job_tilde</a:t>
            </a:r>
            <a:r>
              <a:rPr lang="en-US" dirty="0"/>
              <a:t>, and finally, to rewrite </a:t>
            </a:r>
            <a:r>
              <a:rPr lang="en-US" b="1" dirty="0" err="1"/>
              <a:t>job_tilde</a:t>
            </a:r>
            <a:r>
              <a:rPr lang="en-US" b="1" dirty="0"/>
              <a:t> according to the original attribute y </a:t>
            </a:r>
            <a:r>
              <a:rPr lang="en-US" dirty="0"/>
              <a:t>into the </a:t>
            </a:r>
            <a:r>
              <a:rPr lang="en-US" b="1" dirty="0"/>
              <a:t>original job</a:t>
            </a:r>
            <a:r>
              <a:rPr lang="en-US" dirty="0"/>
              <a:t>. </a:t>
            </a:r>
          </a:p>
          <a:p>
            <a:r>
              <a:rPr lang="en-US" dirty="0"/>
              <a:t>This back-translation approach is a great way to circumvent the fact that </a:t>
            </a:r>
            <a:r>
              <a:rPr lang="en-US" b="1" dirty="0"/>
              <a:t>we do not have a supervision for </a:t>
            </a:r>
            <a:r>
              <a:rPr lang="en-US" b="1" dirty="0" err="1"/>
              <a:t>job_tilde</a:t>
            </a:r>
            <a:r>
              <a:rPr lang="en-US" b="1" dirty="0"/>
              <a:t>. </a:t>
            </a:r>
          </a:p>
          <a:p>
            <a:endParaRPr lang="en-US" dirty="0"/>
          </a:p>
          <a:p>
            <a:r>
              <a:rPr lang="en-US" dirty="0"/>
              <a:t>Both those modules actually </a:t>
            </a:r>
            <a:r>
              <a:rPr lang="en-US" b="1" dirty="0"/>
              <a:t>have the same weights</a:t>
            </a:r>
            <a:r>
              <a:rPr lang="en-US" dirty="0"/>
              <a:t>, which means that this model learns to </a:t>
            </a:r>
            <a:r>
              <a:rPr lang="en-US" b="1" dirty="0"/>
              <a:t>rewrite a job given a certain attribute</a:t>
            </a:r>
            <a:r>
              <a:rPr lang="en-US" dirty="0"/>
              <a:t> while ensuring that </a:t>
            </a:r>
            <a:r>
              <a:rPr lang="en-US" b="1" dirty="0"/>
              <a:t>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Once this model is trained, </a:t>
            </a:r>
            <a:r>
              <a:rPr lang="en-US" b="1" dirty="0"/>
              <a:t>we can rewrite any job with another attribute</a:t>
            </a:r>
            <a:r>
              <a:rPr lang="en-US" dirty="0"/>
              <a:t>, be it expertise level or industry. </a:t>
            </a:r>
          </a:p>
          <a:p>
            <a:endParaRPr lang="en-US" dirty="0"/>
          </a:p>
          <a:p>
            <a:r>
              <a:rPr lang="en-US" dirty="0"/>
              <a:t>Now, the architecture we propose is directly inspired from </a:t>
            </a:r>
            <a:r>
              <a:rPr lang="en-US" dirty="0" err="1"/>
              <a:t>Lample</a:t>
            </a:r>
            <a:r>
              <a:rPr lang="en-US" dirty="0"/>
              <a:t> et al. 2019, who propose a way to </a:t>
            </a:r>
            <a:r>
              <a:rPr lang="en-US" b="1" dirty="0"/>
              <a:t>handle several attributes at the same time </a:t>
            </a:r>
            <a:r>
              <a:rPr lang="en-US" dirty="0"/>
              <a:t>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a:t>
            </a:r>
            <a:r>
              <a:rPr lang="en-US" b="1" dirty="0"/>
              <a:t>more complete illustration </a:t>
            </a:r>
            <a:r>
              <a:rPr lang="en-US" dirty="0"/>
              <a:t>of the architecture, which depicts the role played by both the </a:t>
            </a:r>
            <a:r>
              <a:rPr lang="en-US" b="1" dirty="0"/>
              <a:t>encoder and the decoder </a:t>
            </a:r>
            <a:r>
              <a:rPr lang="en-US" dirty="0"/>
              <a:t>in the denoising part and the back translation part.</a:t>
            </a:r>
          </a:p>
          <a:p>
            <a:endParaRPr lang="en-US" dirty="0"/>
          </a:p>
          <a:p>
            <a:r>
              <a:rPr lang="en-US" dirty="0"/>
              <a:t>You’ll notice that the attribute </a:t>
            </a:r>
            <a:r>
              <a:rPr lang="en-US" b="1" dirty="0"/>
              <a:t>“y” is now denoted “</a:t>
            </a:r>
            <a:r>
              <a:rPr lang="en-US" b="1" dirty="0" err="1"/>
              <a:t>z_y</a:t>
            </a:r>
            <a:r>
              <a:rPr lang="en-US" b="1" dirty="0"/>
              <a:t>” </a:t>
            </a:r>
            <a:r>
              <a:rPr lang="en-US" dirty="0"/>
              <a:t>because it is embedded, and their </a:t>
            </a:r>
            <a:r>
              <a:rPr lang="en-US" b="1" dirty="0"/>
              <a:t>representations</a:t>
            </a:r>
            <a:r>
              <a:rPr lang="en-US" dirty="0"/>
              <a:t> </a:t>
            </a:r>
            <a:r>
              <a:rPr lang="en-US" b="1" dirty="0"/>
              <a:t>change with backpropagation. </a:t>
            </a:r>
          </a:p>
          <a:p>
            <a:endParaRPr lang="en-US" dirty="0"/>
          </a:p>
          <a:p>
            <a:r>
              <a:rPr lang="en-US" i="1" dirty="0"/>
              <a:t>(The model is thus trained by optimizing a mixture of </a:t>
            </a:r>
            <a:r>
              <a:rPr lang="en-US" i="1" dirty="0" err="1"/>
              <a:t>CrossEntropy</a:t>
            </a:r>
            <a:r>
              <a:rPr lang="en-US" i="1" dirty="0"/>
              <a:t> Losses, one regarding the denoising part, and the other, the back translation part.)</a:t>
            </a:r>
          </a:p>
          <a:p>
            <a:endParaRPr lang="en-US" dirty="0"/>
          </a:p>
          <a:p>
            <a:r>
              <a:rPr lang="en-US" b="1" dirty="0"/>
              <a:t>Evaluating this model </a:t>
            </a:r>
            <a:r>
              <a:rPr lang="en-US" dirty="0"/>
              <a:t>is however not trivial, as it never is trivial to evaluate generated text. </a:t>
            </a:r>
          </a:p>
          <a:p>
            <a:r>
              <a:rPr lang="en-US" dirty="0" err="1"/>
              <a:t>Lample</a:t>
            </a:r>
            <a:r>
              <a:rPr lang="en-US" dirty="0"/>
              <a:t> et al. propose to combine a </a:t>
            </a:r>
            <a:r>
              <a:rPr lang="en-US" b="1" dirty="0"/>
              <a:t>classification metric </a:t>
            </a:r>
            <a:r>
              <a:rPr lang="en-US" dirty="0"/>
              <a:t>to </a:t>
            </a:r>
            <a:r>
              <a:rPr lang="en-US" b="1" dirty="0"/>
              <a:t>a BLEU score </a:t>
            </a:r>
            <a:r>
              <a:rPr lang="en-US" dirty="0"/>
              <a:t>and </a:t>
            </a:r>
            <a:r>
              <a:rPr lang="en-US" b="1" dirty="0"/>
              <a:t>a perplexity score</a:t>
            </a:r>
            <a:r>
              <a:rPr lang="en-US" dirty="0"/>
              <a:t>.</a:t>
            </a:r>
          </a:p>
          <a:p>
            <a:r>
              <a:rPr lang="en-US" dirty="0"/>
              <a:t>The classification metric checks if the </a:t>
            </a:r>
            <a:r>
              <a:rPr lang="en-US" b="1" dirty="0"/>
              <a:t>intended attribute can be retrieved from the generated job</a:t>
            </a:r>
            <a:r>
              <a:rPr lang="en-US" dirty="0"/>
              <a:t>, while the BLEU score measures </a:t>
            </a:r>
            <a:r>
              <a:rPr lang="en-US" b="1" dirty="0"/>
              <a:t>how much of the original job was kept.</a:t>
            </a:r>
          </a:p>
          <a:p>
            <a:r>
              <a:rPr lang="en-US" dirty="0"/>
              <a:t>Finally, a perplexity score measures </a:t>
            </a:r>
            <a:r>
              <a:rPr lang="en-US" b="1" dirty="0"/>
              <a:t>the generated text’s fluency </a:t>
            </a:r>
            <a:r>
              <a:rPr lang="en-US" dirty="0"/>
              <a:t>and ensures we did not generate unintelligible text.</a:t>
            </a:r>
          </a:p>
          <a:p>
            <a:endParaRPr lang="en-US" dirty="0"/>
          </a:p>
          <a:p>
            <a:pPr marL="0" indent="0">
              <a:lnSpc>
                <a:spcPct val="200000"/>
              </a:lnSpc>
              <a:buFont typeface="Police système Courant"/>
              <a:buNone/>
            </a:pPr>
            <a:r>
              <a:rPr lang="en-US" sz="1200" dirty="0">
                <a:solidFill>
                  <a:schemeClr val="tx2"/>
                </a:solidFill>
              </a:rPr>
              <a:t>It is interesting to not that this model performs </a:t>
            </a:r>
            <a:r>
              <a:rPr lang="en-US" sz="1200" b="1" dirty="0">
                <a:solidFill>
                  <a:schemeClr val="tx2"/>
                </a:solidFill>
              </a:rPr>
              <a:t>attribute rewriting </a:t>
            </a:r>
            <a:r>
              <a:rPr lang="en-US" sz="1200" dirty="0">
                <a:solidFill>
                  <a:schemeClr val="tx2"/>
                </a:solidFill>
              </a:rPr>
              <a:t>rather </a:t>
            </a:r>
            <a:r>
              <a:rPr lang="en-US" sz="1200" b="1" dirty="0">
                <a:solidFill>
                  <a:schemeClr val="tx2"/>
                </a:solidFill>
              </a:rPr>
              <a:t>than attribute disentanglement</a:t>
            </a:r>
            <a:r>
              <a:rPr lang="en-US" sz="1200" dirty="0">
                <a:solidFill>
                  <a:schemeClr val="tx2"/>
                </a:solidFill>
              </a:rPr>
              <a:t>.</a:t>
            </a:r>
          </a:p>
          <a:p>
            <a:pPr marL="0" indent="0">
              <a:lnSpc>
                <a:spcPct val="200000"/>
              </a:lnSpc>
              <a:buFont typeface="Police système Courant"/>
              <a:buNone/>
            </a:pPr>
            <a:r>
              <a:rPr lang="en-US" sz="1200" dirty="0">
                <a:solidFill>
                  <a:schemeClr val="tx2"/>
                </a:solidFill>
              </a:rPr>
              <a:t>This means that we </a:t>
            </a:r>
            <a:r>
              <a:rPr lang="en-US" sz="1200" b="1" dirty="0">
                <a:solidFill>
                  <a:schemeClr val="tx2"/>
                </a:solidFill>
              </a:rPr>
              <a:t>cannot directly get a career dynamic </a:t>
            </a:r>
            <a:r>
              <a:rPr lang="en-US" sz="1200" dirty="0">
                <a:solidFill>
                  <a:schemeClr val="tx2"/>
                </a:solidFill>
              </a:rPr>
              <a:t>for a person independently from </a:t>
            </a:r>
            <a:r>
              <a:rPr lang="en-US" sz="1200" b="1" dirty="0">
                <a:solidFill>
                  <a:schemeClr val="tx2"/>
                </a:solidFill>
              </a:rPr>
              <a:t>an industrial domain </a:t>
            </a:r>
            <a:r>
              <a:rPr lang="en-US" sz="1200" dirty="0">
                <a:solidFill>
                  <a:schemeClr val="tx2"/>
                </a:solidFill>
              </a:rPr>
              <a:t>or </a:t>
            </a:r>
            <a:r>
              <a:rPr lang="en-US" sz="1200" b="1" dirty="0">
                <a:solidFill>
                  <a:schemeClr val="tx2"/>
                </a:solidFill>
              </a:rPr>
              <a:t>an expertise level.</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a:t>
            </a:r>
            <a:r>
              <a:rPr lang="en-US" b="1" dirty="0"/>
              <a:t>latent space structuring.</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approach to user dynamic modeling is to </a:t>
            </a:r>
            <a:r>
              <a:rPr lang="en-US" b="1" dirty="0"/>
              <a:t>structure the latent space </a:t>
            </a:r>
            <a:r>
              <a:rPr lang="en-US" dirty="0"/>
              <a:t>in which the </a:t>
            </a:r>
            <a:r>
              <a:rPr lang="en-US" b="1" dirty="0"/>
              <a:t>professional experiences live</a:t>
            </a:r>
            <a:r>
              <a:rPr lang="en-US" dirty="0"/>
              <a:t>, in order to learn a trajectory model.</a:t>
            </a:r>
          </a:p>
          <a:p>
            <a:r>
              <a:rPr lang="en-US" dirty="0"/>
              <a:t>We will do so by training a </a:t>
            </a:r>
            <a:r>
              <a:rPr lang="en-US" b="1" dirty="0" err="1"/>
              <a:t>Conditionnal</a:t>
            </a:r>
            <a:r>
              <a:rPr lang="en-US" b="1" dirty="0"/>
              <a:t> </a:t>
            </a:r>
            <a:r>
              <a:rPr lang="en-US" b="1" dirty="0" err="1"/>
              <a:t>Variationnal</a:t>
            </a:r>
            <a:r>
              <a:rPr lang="en-US" b="1" dirty="0"/>
              <a:t> Auto Encoder.</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a:t>
            </a:r>
            <a:r>
              <a:rPr lang="en-US" b="1" dirty="0">
                <a:solidFill>
                  <a:schemeClr val="tx2"/>
                </a:solidFill>
              </a:rPr>
              <a:t>career progression varies from one industry to another</a:t>
            </a:r>
            <a:r>
              <a:rPr lang="en-US" dirty="0">
                <a:solidFill>
                  <a:schemeClr val="tx2"/>
                </a:solidFill>
              </a:rPr>
              <a:t>, our intuition is that </a:t>
            </a:r>
            <a:r>
              <a:rPr lang="en-US" b="1" dirty="0">
                <a:solidFill>
                  <a:schemeClr val="tx2"/>
                </a:solidFill>
              </a:rPr>
              <a:t>enforcing this separation </a:t>
            </a:r>
            <a:r>
              <a:rPr lang="en-US" dirty="0">
                <a:solidFill>
                  <a:schemeClr val="tx2"/>
                </a:solidFill>
              </a:rPr>
              <a:t>will improve the </a:t>
            </a:r>
            <a:r>
              <a:rPr lang="en-US" b="1" dirty="0">
                <a:solidFill>
                  <a:schemeClr val="tx2"/>
                </a:solidFill>
              </a:rPr>
              <a:t>latent space quality and ease the learning </a:t>
            </a:r>
            <a:r>
              <a:rPr lang="en-US" dirty="0">
                <a:solidFill>
                  <a:schemeClr val="tx2"/>
                </a:solidFill>
              </a:rPr>
              <a:t>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a:t>
            </a:r>
            <a:r>
              <a:rPr lang="en-US" b="1" dirty="0">
                <a:solidFill>
                  <a:schemeClr val="tx2"/>
                </a:solidFill>
              </a:rPr>
              <a:t>two levels</a:t>
            </a:r>
            <a:r>
              <a:rPr lang="en-US" dirty="0">
                <a:solidFill>
                  <a:schemeClr val="tx2"/>
                </a:solidFill>
              </a:rPr>
              <a:t>. </a:t>
            </a:r>
          </a:p>
          <a:p>
            <a:pPr marL="0" indent="0">
              <a:buFont typeface="Arial" panose="020B0604020202020204" pitchFamily="34" charset="0"/>
              <a:buNone/>
            </a:pPr>
            <a:r>
              <a:rPr lang="en-US" b="1" dirty="0">
                <a:solidFill>
                  <a:schemeClr val="tx2"/>
                </a:solidFill>
              </a:rPr>
              <a:t>The higher level of structuration </a:t>
            </a:r>
            <a:r>
              <a:rPr lang="en-US" dirty="0">
                <a:solidFill>
                  <a:schemeClr val="tx2"/>
                </a:solidFill>
              </a:rPr>
              <a:t>will be the industry, so, typically, all </a:t>
            </a:r>
            <a:r>
              <a:rPr lang="en-US" b="1" dirty="0">
                <a:solidFill>
                  <a:schemeClr val="tx2"/>
                </a:solidFill>
              </a:rPr>
              <a:t>information technology jobs </a:t>
            </a:r>
            <a:r>
              <a:rPr lang="en-US" dirty="0">
                <a:solidFill>
                  <a:schemeClr val="tx2"/>
                </a:solidFill>
              </a:rPr>
              <a:t>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b="1" dirty="0">
                <a:solidFill>
                  <a:schemeClr val="tx2"/>
                </a:solidFill>
              </a:rPr>
              <a:t>The second level of structuration</a:t>
            </a:r>
            <a:r>
              <a:rPr lang="en-US" dirty="0">
                <a:solidFill>
                  <a:schemeClr val="tx2"/>
                </a:solidFill>
              </a:rPr>
              <a:t> would be internal to the industrial domain and would represent </a:t>
            </a:r>
            <a:r>
              <a:rPr lang="en-US" b="1" dirty="0">
                <a:solidFill>
                  <a:schemeClr val="tx2"/>
                </a:solidFill>
              </a:rPr>
              <a:t>the level of expertise </a:t>
            </a:r>
            <a:r>
              <a:rPr lang="en-US" dirty="0">
                <a:solidFill>
                  <a:schemeClr val="tx2"/>
                </a:solidFill>
              </a:rPr>
              <a:t>within a given field. </a:t>
            </a:r>
          </a:p>
          <a:p>
            <a:pPr marL="0" indent="0">
              <a:buFont typeface="Arial" panose="020B0604020202020204" pitchFamily="34" charset="0"/>
              <a:buNone/>
            </a:pPr>
            <a:r>
              <a:rPr lang="en-US" dirty="0">
                <a:solidFill>
                  <a:schemeClr val="tx2"/>
                </a:solidFill>
              </a:rPr>
              <a:t>So </a:t>
            </a:r>
            <a:r>
              <a:rPr lang="en-US" b="1" dirty="0">
                <a:solidFill>
                  <a:schemeClr val="tx2"/>
                </a:solidFill>
              </a:rPr>
              <a:t>entry level jobs </a:t>
            </a:r>
            <a:r>
              <a:rPr lang="en-US" dirty="0">
                <a:solidFill>
                  <a:schemeClr val="tx2"/>
                </a:solidFill>
              </a:rPr>
              <a:t>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1" kern="1200" dirty="0" err="1">
                <a:solidFill>
                  <a:schemeClr val="tx1"/>
                </a:solidFill>
                <a:effectLst/>
                <a:latin typeface="+mn-lt"/>
                <a:ea typeface="+mn-ea"/>
                <a:cs typeface="+mn-cs"/>
              </a:rPr>
              <a:t>Conditional</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Variationnal</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AutoEncoder</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train a </a:t>
            </a:r>
            <a:r>
              <a:rPr lang="fr-FR" sz="1200" b="1" kern="1200" dirty="0" err="1">
                <a:solidFill>
                  <a:schemeClr val="tx1"/>
                </a:solidFill>
                <a:effectLst/>
                <a:latin typeface="+mn-lt"/>
                <a:ea typeface="+mn-ea"/>
                <a:cs typeface="+mn-cs"/>
              </a:rPr>
              <a:t>decoder</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to output the </a:t>
            </a:r>
            <a:r>
              <a:rPr lang="fr-FR" sz="1200" b="1" kern="1200" dirty="0" err="1">
                <a:solidFill>
                  <a:schemeClr val="tx1"/>
                </a:solidFill>
                <a:effectLst/>
                <a:latin typeface="+mn-lt"/>
                <a:ea typeface="+mn-ea"/>
                <a:cs typeface="+mn-cs"/>
              </a:rPr>
              <a:t>word</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corresponding</a:t>
            </a:r>
            <a:r>
              <a:rPr lang="fr-FR" sz="1200" b="0" kern="1200" dirty="0">
                <a:solidFill>
                  <a:schemeClr val="tx1"/>
                </a:solidFill>
                <a:effectLst/>
                <a:latin typeface="+mn-lt"/>
                <a:ea typeface="+mn-ea"/>
                <a:cs typeface="+mn-cs"/>
              </a:rPr>
              <a:t> to the </a:t>
            </a:r>
            <a:r>
              <a:rPr lang="fr-FR" sz="1200" b="1" kern="1200" dirty="0">
                <a:solidFill>
                  <a:schemeClr val="tx1"/>
                </a:solidFill>
                <a:effectLst/>
                <a:latin typeface="+mn-lt"/>
                <a:ea typeface="+mn-ea"/>
                <a:cs typeface="+mn-cs"/>
              </a:rPr>
              <a:t>original input job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1" kern="1200" dirty="0">
                <a:solidFill>
                  <a:schemeClr val="tx1"/>
                </a:solidFill>
                <a:effectLst/>
                <a:latin typeface="+mn-lt"/>
                <a:ea typeface="+mn-ea"/>
                <a:cs typeface="+mn-cs"/>
              </a:rPr>
              <a:t> </a:t>
            </a:r>
            <a:r>
              <a:rPr lang="fr-FR" sz="1200" b="1" kern="1200" dirty="0" err="1">
                <a:solidFill>
                  <a:schemeClr val="tx1"/>
                </a:solidFill>
                <a:effectLst/>
                <a:latin typeface="+mn-lt"/>
                <a:ea typeface="+mn-ea"/>
                <a:cs typeface="+mn-cs"/>
              </a:rPr>
              <a:t>understandable</a:t>
            </a:r>
            <a:r>
              <a:rPr lang="fr-FR" sz="1200" b="1" kern="1200" dirty="0">
                <a:solidFill>
                  <a:schemeClr val="tx1"/>
                </a:solidFill>
                <a:effectLst/>
                <a:latin typeface="+mn-lt"/>
                <a:ea typeface="+mn-ea"/>
                <a:cs typeface="+mn-cs"/>
              </a:rPr>
              <a:t> user </a:t>
            </a:r>
            <a:r>
              <a:rPr lang="fr-FR" sz="1200" b="1" kern="1200" dirty="0" err="1">
                <a:solidFill>
                  <a:schemeClr val="tx1"/>
                </a:solidFill>
                <a:effectLst/>
                <a:latin typeface="+mn-lt"/>
                <a:ea typeface="+mn-ea"/>
                <a:cs typeface="+mn-cs"/>
              </a:rPr>
              <a:t>trajectorie</a:t>
            </a:r>
            <a:r>
              <a:rPr lang="fr-FR" sz="1200" b="0" kern="1200" dirty="0" err="1">
                <a:solidFill>
                  <a:schemeClr val="tx1"/>
                </a:solidFill>
                <a:effectLst/>
                <a:latin typeface="+mn-lt"/>
                <a:ea typeface="+mn-ea"/>
                <a:cs typeface="+mn-cs"/>
              </a:rPr>
              <a:t>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1846249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t>
            </a:r>
            <a:r>
              <a:rPr lang="en-US" b="1" dirty="0"/>
              <a:t>adequately structured</a:t>
            </a:r>
            <a:r>
              <a:rPr lang="en-US" dirty="0"/>
              <a:t>, we could train a model that would learn </a:t>
            </a:r>
            <a:r>
              <a:rPr lang="en-US" b="1" dirty="0"/>
              <a:t>how to model a trajectory </a:t>
            </a:r>
            <a:r>
              <a:rPr lang="en-US" dirty="0"/>
              <a:t>from one point in the space to another. </a:t>
            </a:r>
          </a:p>
          <a:p>
            <a:endParaRPr lang="en-US" dirty="0"/>
          </a:p>
          <a:p>
            <a:r>
              <a:rPr lang="en-US" b="1" dirty="0"/>
              <a:t>Coupled to the job decoder </a:t>
            </a:r>
            <a:r>
              <a:rPr lang="en-US" dirty="0"/>
              <a:t>we presented in the previous slide, this trajectory model would give an </a:t>
            </a:r>
            <a:r>
              <a:rPr lang="en-US" b="1" dirty="0"/>
              <a:t>explicit career </a:t>
            </a:r>
            <a:r>
              <a:rPr lang="en-US" dirty="0"/>
              <a:t>for a person. </a:t>
            </a:r>
          </a:p>
          <a:p>
            <a:endParaRPr lang="en-US" dirty="0"/>
          </a:p>
          <a:p>
            <a:r>
              <a:rPr lang="en-US" dirty="0"/>
              <a:t>Such a setup could also allow us to conduct </a:t>
            </a:r>
            <a:r>
              <a:rPr lang="en-US" b="1" dirty="0"/>
              <a:t>qualitative analysis </a:t>
            </a:r>
            <a:r>
              <a:rPr lang="en-US" dirty="0"/>
              <a:t>on the impact of </a:t>
            </a:r>
            <a:r>
              <a:rPr lang="en-US" b="1" dirty="0"/>
              <a:t>a first job rather than another</a:t>
            </a:r>
            <a:r>
              <a:rPr lang="en-US" dirty="0"/>
              <a:t> on a person’s career, as well as on </a:t>
            </a:r>
            <a:r>
              <a:rPr lang="en-US" b="1" dirty="0"/>
              <a:t>the different dynamics</a:t>
            </a:r>
            <a:r>
              <a:rPr lang="en-US" dirty="0"/>
              <a:t> between industries.</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240060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a:t>
            </a:r>
            <a:r>
              <a:rPr lang="en-US" b="1" dirty="0"/>
              <a:t>model complex and diverse aspects </a:t>
            </a:r>
            <a:r>
              <a:rPr lang="en-US" dirty="0"/>
              <a:t>of their profiles.</a:t>
            </a:r>
          </a:p>
          <a:p>
            <a:r>
              <a:rPr lang="en-US" dirty="0"/>
              <a:t>This goal has been at the heart of the Recommendation domain since the focus </a:t>
            </a:r>
            <a:r>
              <a:rPr lang="en-US" b="1" dirty="0"/>
              <a:t>shifted from item-centric models to user-centric ones</a:t>
            </a:r>
            <a:r>
              <a:rPr lang="en-US" dirty="0"/>
              <a:t>.</a:t>
            </a:r>
          </a:p>
          <a:p>
            <a:r>
              <a:rPr lang="en-US" dirty="0"/>
              <a:t>Namely, </a:t>
            </a:r>
            <a:r>
              <a:rPr lang="en-US" dirty="0" err="1"/>
              <a:t>Ganu</a:t>
            </a:r>
            <a:r>
              <a:rPr lang="en-US" dirty="0"/>
              <a:t> et al. have explored the </a:t>
            </a:r>
            <a:r>
              <a:rPr lang="en-US" b="1" dirty="0"/>
              <a:t>multi aspect quality of textual reviews, </a:t>
            </a:r>
            <a:r>
              <a:rPr lang="en-US" b="0" dirty="0"/>
              <a:t>by explicitly modeling them. </a:t>
            </a:r>
          </a:p>
          <a:p>
            <a:r>
              <a:rPr lang="en-US" dirty="0"/>
              <a:t>McAuley et al. also used textual reviews by </a:t>
            </a:r>
            <a:r>
              <a:rPr lang="en-US" b="1" dirty="0"/>
              <a:t>discovering and leveraging hidden factors </a:t>
            </a:r>
            <a:r>
              <a:rPr lang="en-US" dirty="0"/>
              <a:t>within them.</a:t>
            </a:r>
            <a:endParaRPr lang="en-US" b="1" dirty="0"/>
          </a:p>
          <a:p>
            <a:endParaRPr lang="en-US" dirty="0"/>
          </a:p>
          <a:p>
            <a:r>
              <a:rPr lang="en-US" dirty="0"/>
              <a:t>Our approach is closer to this last method, as we </a:t>
            </a:r>
            <a:r>
              <a:rPr lang="en-US" b="1" dirty="0"/>
              <a:t>implicitly model various aspects </a:t>
            </a:r>
            <a:r>
              <a:rPr lang="en-US" dirty="0"/>
              <a:t>of the users, in the spirit of Representation Learning.</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are interesting leads on </a:t>
            </a:r>
            <a:r>
              <a:rPr lang="en-US" b="1" dirty="0"/>
              <a:t>User Dynamic Modeling.</a:t>
            </a:r>
          </a:p>
          <a:p>
            <a:endParaRPr lang="en-US" dirty="0"/>
          </a:p>
          <a:p>
            <a:r>
              <a:rPr lang="en-US" dirty="0"/>
              <a:t>The Job expertise Rewriting model could allow us </a:t>
            </a:r>
            <a:r>
              <a:rPr lang="en-US" b="1" dirty="0"/>
              <a:t>to rewrite any job </a:t>
            </a:r>
            <a:r>
              <a:rPr lang="en-US" dirty="0"/>
              <a:t>with a </a:t>
            </a:r>
            <a:r>
              <a:rPr lang="en-US" b="1" dirty="0"/>
              <a:t>different attribute value.</a:t>
            </a:r>
          </a:p>
          <a:p>
            <a:pPr marL="0" indent="0">
              <a:lnSpc>
                <a:spcPct val="200000"/>
              </a:lnSpc>
              <a:buFont typeface="Police système Courant"/>
              <a:buNone/>
            </a:pPr>
            <a:r>
              <a:rPr lang="en-US" dirty="0"/>
              <a:t>This approach provides a good method </a:t>
            </a:r>
            <a:r>
              <a:rPr lang="en-US" sz="1200" dirty="0">
                <a:solidFill>
                  <a:schemeClr val="tx2"/>
                </a:solidFill>
              </a:rPr>
              <a:t>for </a:t>
            </a:r>
            <a:r>
              <a:rPr lang="en-US" sz="1200" b="1" dirty="0">
                <a:solidFill>
                  <a:schemeClr val="tx2"/>
                </a:solidFill>
              </a:rPr>
              <a:t>next job prediction</a:t>
            </a:r>
            <a:r>
              <a:rPr lang="en-US" sz="1200" dirty="0">
                <a:solidFill>
                  <a:schemeClr val="tx2"/>
                </a:solidFill>
              </a:rPr>
              <a:t>, as well as isolating </a:t>
            </a:r>
            <a:r>
              <a:rPr lang="en-US" sz="1200" b="1" dirty="0">
                <a:solidFill>
                  <a:schemeClr val="tx2"/>
                </a:solidFill>
              </a:rPr>
              <a:t>people's individual dynamic.</a:t>
            </a:r>
          </a:p>
          <a:p>
            <a:endParaRPr lang="en-US" dirty="0"/>
          </a:p>
          <a:p>
            <a:r>
              <a:rPr lang="en-US" dirty="0"/>
              <a:t>The Latent space structuring approach, complementarily provides </a:t>
            </a:r>
            <a:r>
              <a:rPr lang="en-US" b="1" dirty="0"/>
              <a:t>a direct way to analyze the dynamics of industrial domains</a:t>
            </a:r>
            <a:r>
              <a:rPr lang="en-US" dirty="0"/>
              <a:t>, and it would also allow us to </a:t>
            </a:r>
            <a:r>
              <a:rPr lang="en-US" b="1" dirty="0"/>
              <a:t>evaluate the impact that a given first job has on a person’s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approaches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could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provide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improved</a:t>
            </a:r>
            <a:r>
              <a:rPr lang="fr-FR" sz="1200" b="0" kern="1200" dirty="0">
                <a:solidFill>
                  <a:schemeClr val="tx1"/>
                </a:solidFill>
                <a:effectLst/>
                <a:latin typeface="+mn-lt"/>
                <a:ea typeface="+mn-ea"/>
                <a:cs typeface="+mn-cs"/>
              </a:rPr>
              <a:t>, more </a:t>
            </a:r>
            <a:r>
              <a:rPr lang="fr-FR" sz="1200" b="0" kern="1200" dirty="0" err="1">
                <a:solidFill>
                  <a:schemeClr val="tx1"/>
                </a:solidFill>
                <a:effectLst/>
                <a:latin typeface="+mn-lt"/>
                <a:ea typeface="+mn-ea"/>
                <a:cs typeface="+mn-cs"/>
              </a:rPr>
              <a:t>precise</a:t>
            </a:r>
            <a:r>
              <a:rPr lang="fr-FR" sz="1200" b="0" kern="1200" dirty="0">
                <a:solidFill>
                  <a:schemeClr val="tx1"/>
                </a:solidFill>
                <a:effectLst/>
                <a:latin typeface="+mn-lt"/>
                <a:ea typeface="+mn-ea"/>
                <a:cs typeface="+mn-cs"/>
              </a:rPr>
              <a:t> </a:t>
            </a:r>
            <a:r>
              <a:rPr lang="en-US" sz="1200" b="1" dirty="0"/>
              <a:t>professional profiles </a:t>
            </a:r>
            <a:r>
              <a:rPr lang="en-US" sz="1200" dirty="0"/>
              <a:t>while also providing </a:t>
            </a:r>
            <a:r>
              <a:rPr lang="en-US" sz="1200" b="1" dirty="0"/>
              <a:t>explainability</a:t>
            </a:r>
            <a:r>
              <a:rPr lang="en-US" sz="1200" dirty="0"/>
              <a:t> through explicitly modeled factors, on top of outputting generated text.</a:t>
            </a:r>
          </a:p>
          <a:p>
            <a:endParaRPr lang="fr-FR" sz="1200" b="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However promising, those works remain </a:t>
            </a:r>
            <a:r>
              <a:rPr lang="en-US" b="1" dirty="0"/>
              <a:t>unfinished</a:t>
            </a:r>
            <a:r>
              <a:rPr lang="en-US" dirty="0"/>
              <a:t> for several reasons.</a:t>
            </a:r>
          </a:p>
          <a:p>
            <a:endParaRPr lang="en-US" dirty="0"/>
          </a:p>
          <a:p>
            <a:r>
              <a:rPr lang="en-US" dirty="0"/>
              <a:t>First of all, as we previously said, the profiles we have are very </a:t>
            </a:r>
            <a:r>
              <a:rPr lang="en-US" b="1" dirty="0"/>
              <a:t>noisy and unstructured</a:t>
            </a:r>
            <a:r>
              <a:rPr lang="en-US" dirty="0"/>
              <a:t>, which makes them hard </a:t>
            </a:r>
            <a:r>
              <a:rPr lang="en-US" b="1" dirty="0"/>
              <a:t>to properly encode and decode</a:t>
            </a:r>
            <a:r>
              <a:rPr lang="en-US" dirty="0"/>
              <a:t>.</a:t>
            </a:r>
          </a:p>
          <a:p>
            <a:endParaRPr lang="en-US" dirty="0"/>
          </a:p>
          <a:p>
            <a:r>
              <a:rPr lang="en-US" dirty="0"/>
              <a:t>More critically, we have </a:t>
            </a:r>
            <a:r>
              <a:rPr lang="en-US" b="1" dirty="0"/>
              <a:t>no direct supervision</a:t>
            </a:r>
            <a:r>
              <a:rPr lang="en-US" dirty="0"/>
              <a:t> on the expertise level associated with a professional experience. </a:t>
            </a:r>
          </a:p>
          <a:p>
            <a:r>
              <a:rPr lang="en-US" dirty="0"/>
              <a:t>We tried some trivial </a:t>
            </a:r>
            <a:r>
              <a:rPr lang="en-US" b="1" dirty="0"/>
              <a:t>expertise labeling techniques </a:t>
            </a:r>
            <a:r>
              <a:rPr lang="en-US" dirty="0"/>
              <a:t>but they proved inconclusive, which of course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a:t>
            </a:r>
            <a:r>
              <a:rPr lang="en-US" b="1" dirty="0"/>
              <a:t>significantly reduced the size of our datasets</a:t>
            </a:r>
            <a:r>
              <a:rPr lang="fr-FR"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to balance the </a:t>
            </a:r>
            <a:r>
              <a:rPr lang="fr-FR" sz="1200" b="1" kern="1200" dirty="0" err="1">
                <a:solidFill>
                  <a:schemeClr val="tx1"/>
                </a:solidFill>
                <a:effectLst/>
                <a:latin typeface="+mn-lt"/>
                <a:ea typeface="+mn-ea"/>
                <a:cs typeface="+mn-cs"/>
              </a:rPr>
              <a:t>pre-requisite</a:t>
            </a:r>
            <a:r>
              <a:rPr lang="fr-FR" sz="1200" b="1" kern="1200" dirty="0">
                <a:solidFill>
                  <a:schemeClr val="tx1"/>
                </a:solidFill>
                <a:effectLst/>
                <a:latin typeface="+mn-lt"/>
                <a:ea typeface="+mn-ea"/>
                <a:cs typeface="+mn-cs"/>
              </a:rPr>
              <a:t> have been </a:t>
            </a:r>
            <a:r>
              <a:rPr lang="fr-FR" sz="1200" b="1"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led</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a:t>
            </a:r>
            <a:r>
              <a:rPr lang="fr-FR" sz="1200" b="1" kern="1200" dirty="0">
                <a:solidFill>
                  <a:schemeClr val="tx1"/>
                </a:solidFill>
                <a:effectLst/>
                <a:latin typeface="+mn-lt"/>
                <a:ea typeface="+mn-ea"/>
                <a:cs typeface="+mn-cs"/>
              </a:rPr>
              <a:t>hard to </a:t>
            </a:r>
            <a:r>
              <a:rPr lang="fr-FR" sz="1200" b="1" kern="1200" dirty="0" err="1">
                <a:solidFill>
                  <a:schemeClr val="tx1"/>
                </a:solidFill>
                <a:effectLst/>
                <a:latin typeface="+mn-lt"/>
                <a:ea typeface="+mn-ea"/>
                <a:cs typeface="+mn-cs"/>
              </a:rPr>
              <a:t>evaluate</a:t>
            </a:r>
            <a:r>
              <a:rPr lang="fr-FR" sz="1200" b="1"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a:t>
            </a:r>
            <a:r>
              <a:rPr lang="fr-FR" sz="1200" b="1" kern="1200" dirty="0">
                <a:solidFill>
                  <a:schemeClr val="tx1"/>
                </a:solidFill>
                <a:effectLst/>
                <a:latin typeface="+mn-lt"/>
                <a:ea typeface="+mn-ea"/>
                <a:cs typeface="+mn-cs"/>
              </a:rPr>
              <a:t>relevance and </a:t>
            </a:r>
            <a:r>
              <a:rPr lang="fr-FR" sz="1200" b="1" kern="1200" dirty="0" err="1">
                <a:solidFill>
                  <a:schemeClr val="tx1"/>
                </a:solidFill>
                <a:effectLst/>
                <a:latin typeface="+mn-lt"/>
                <a:ea typeface="+mn-ea"/>
                <a:cs typeface="+mn-cs"/>
              </a:rPr>
              <a:t>meaningfulness</a:t>
            </a:r>
            <a:r>
              <a:rPr lang="fr-FR" sz="1200" b="1"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41413128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[42:00 – 42:30]</a:t>
            </a:r>
          </a:p>
          <a:p>
            <a:endParaRPr lang="en-US" b="0" dirty="0"/>
          </a:p>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a:t>
            </a:r>
            <a:r>
              <a:rPr lang="en-US" b="1" dirty="0"/>
              <a:t>user-generated texts </a:t>
            </a:r>
            <a:r>
              <a:rPr lang="en-US" b="0" dirty="0"/>
              <a:t>to refine and explain </a:t>
            </a:r>
            <a:r>
              <a:rPr lang="en-US" b="1" dirty="0"/>
              <a:t>user representations</a:t>
            </a:r>
            <a:r>
              <a:rPr lang="en-US" b="0" dirty="0"/>
              <a:t>. </a:t>
            </a:r>
          </a:p>
          <a:p>
            <a:endParaRPr lang="en-US" b="0" dirty="0"/>
          </a:p>
          <a:p>
            <a:r>
              <a:rPr lang="en-US" b="0" dirty="0"/>
              <a:t>We wanted to take advantage of this </a:t>
            </a:r>
            <a:r>
              <a:rPr lang="en-US" b="1" dirty="0"/>
              <a:t>widely available data</a:t>
            </a:r>
            <a:r>
              <a:rPr lang="en-US" b="0" dirty="0"/>
              <a:t> in order to improve </a:t>
            </a:r>
            <a:r>
              <a:rPr lang="en-US" b="1" dirty="0"/>
              <a:t>user experience </a:t>
            </a:r>
            <a:r>
              <a:rPr lang="en-US" b="0" dirty="0"/>
              <a:t>with AI systems both from a </a:t>
            </a:r>
            <a:r>
              <a:rPr lang="en-US" b="1" dirty="0" err="1"/>
              <a:t>quantitave</a:t>
            </a:r>
            <a:r>
              <a:rPr lang="en-US" b="0" dirty="0"/>
              <a:t> point of view, by making </a:t>
            </a:r>
            <a:r>
              <a:rPr lang="en-US" b="1" dirty="0"/>
              <a:t>relevant suggestions </a:t>
            </a:r>
            <a:r>
              <a:rPr lang="en-US" b="0" dirty="0"/>
              <a:t>to users, but also form a </a:t>
            </a:r>
            <a:r>
              <a:rPr lang="en-US" b="1" dirty="0"/>
              <a:t>qualitative </a:t>
            </a:r>
            <a:r>
              <a:rPr lang="en-US" b="0" dirty="0"/>
              <a:t>point of view, by proposing </a:t>
            </a:r>
            <a:r>
              <a:rPr lang="en-US" b="1" dirty="0"/>
              <a:t>explanations</a:t>
            </a:r>
            <a:r>
              <a:rPr lang="en-US" b="0" dirty="0"/>
              <a:t> for said suggestions.</a:t>
            </a:r>
          </a:p>
          <a:p>
            <a:endParaRPr lang="en-US" b="0" dirty="0"/>
          </a:p>
          <a:p>
            <a:r>
              <a:rPr lang="en-US" b="0" dirty="0"/>
              <a:t>Our work with recommendation and textual reviews allowed us to apprehend </a:t>
            </a:r>
            <a:r>
              <a:rPr lang="en-US" b="1" dirty="0"/>
              <a:t>the richness of user-generated textual data</a:t>
            </a:r>
            <a:r>
              <a:rPr lang="en-US" b="0" dirty="0"/>
              <a:t>, and thus led us to build </a:t>
            </a:r>
            <a:r>
              <a:rPr lang="en-US" b="1" dirty="0"/>
              <a:t>user representation from fully textual profiles </a:t>
            </a:r>
            <a:r>
              <a:rPr lang="en-US" b="0" dirty="0"/>
              <a:t>in a new application domain</a:t>
            </a:r>
            <a:r>
              <a:rPr lang="en-US" b="1" dirty="0"/>
              <a:t>: professional profiles learning for Human Resources. </a:t>
            </a:r>
          </a:p>
          <a:p>
            <a:endParaRPr lang="en-US" b="0" dirty="0"/>
          </a:p>
          <a:p>
            <a:r>
              <a:rPr lang="en-US" b="0" dirty="0"/>
              <a:t>We addressed this task by developing a versatile </a:t>
            </a:r>
            <a:r>
              <a:rPr lang="en-US" b="1" dirty="0"/>
              <a:t>NLP-based user representation </a:t>
            </a:r>
            <a:r>
              <a:rPr lang="en-US" b="0" dirty="0"/>
              <a:t>framework that can be applied to a lot of different systems, as long as they contain user-generated texts.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sum up, we leveraged very </a:t>
            </a:r>
            <a:r>
              <a:rPr lang="en-US" b="1" dirty="0"/>
              <a:t>sparse data </a:t>
            </a:r>
            <a:r>
              <a:rPr lang="en-US" b="0" dirty="0"/>
              <a:t>and aggregated them into </a:t>
            </a:r>
            <a:r>
              <a:rPr lang="en-US" b="1" dirty="0"/>
              <a:t>the same latent space </a:t>
            </a:r>
            <a:r>
              <a:rPr lang="en-US" b="0" dirty="0"/>
              <a:t>via NLP methods, which allowed us improve our </a:t>
            </a:r>
            <a:r>
              <a:rPr lang="en-US" b="1" dirty="0"/>
              <a:t>understanding of people’s trajectories </a:t>
            </a:r>
            <a:r>
              <a:rPr lang="en-US" b="0" dirty="0"/>
              <a:t>as well as our capacity to explain our predictions.</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Tof</a:t>
            </a:r>
            <a:r>
              <a:rPr lang="en-US" b="0" dirty="0"/>
              <a:t> course, the works details during this presentation </a:t>
            </a:r>
            <a:r>
              <a:rPr lang="en-US" b="1" dirty="0"/>
              <a:t>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to </a:t>
            </a:r>
            <a:r>
              <a:rPr lang="en-US" b="1" dirty="0"/>
              <a:t>update the existing models with newer architectures </a:t>
            </a:r>
            <a:r>
              <a:rPr lang="en-US" b="0" dirty="0"/>
              <a:t>such as the transformer-based ones, as well as the presented leads to </a:t>
            </a:r>
            <a:r>
              <a:rPr lang="en-US" b="1" dirty="0"/>
              <a:t>user dynamic modeling</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pre-trained quality </a:t>
            </a:r>
            <a:r>
              <a:rPr lang="en-US" b="0" dirty="0"/>
              <a:t>of Transformer models could not only </a:t>
            </a:r>
            <a:r>
              <a:rPr lang="en-US" b="1" dirty="0"/>
              <a:t>speed up the training process</a:t>
            </a:r>
            <a:r>
              <a:rPr lang="en-US" b="0" dirty="0"/>
              <a:t>, they could also </a:t>
            </a:r>
            <a:r>
              <a:rPr lang="en-US" b="1" dirty="0"/>
              <a:t>improve the performances of our generative models </a:t>
            </a:r>
            <a:r>
              <a:rPr lang="en-US" b="0" dirty="0"/>
              <a:t>because they would already have learned the </a:t>
            </a:r>
            <a:r>
              <a:rPr lang="en-US" b="1" dirty="0"/>
              <a:t>generalities of Natural Language</a:t>
            </a:r>
            <a:r>
              <a:rPr lang="en-US" b="0" dirty="0"/>
              <a:t>, and would only need to </a:t>
            </a:r>
            <a:r>
              <a:rPr lang="en-US" b="1" dirty="0"/>
              <a:t>adapt to the CV’s language specificities.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a:t>
            </a:r>
            <a:r>
              <a:rPr lang="en-US" b="1" dirty="0"/>
              <a:t>explicit modeling of other job aspects</a:t>
            </a:r>
            <a:r>
              <a:rPr lang="en-US" b="0" dirty="0"/>
              <a:t>,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a:t>
            </a:r>
            <a:r>
              <a:rPr lang="en-US" b="1" dirty="0"/>
              <a:t>more profile elements </a:t>
            </a:r>
            <a:r>
              <a:rPr lang="en-US" b="0" dirty="0"/>
              <a:t>you take into account the more you are likely to </a:t>
            </a:r>
            <a:r>
              <a:rPr lang="en-US" b="1" dirty="0"/>
              <a:t>model various components of a professional experience</a:t>
            </a:r>
            <a:r>
              <a:rPr lang="en-US" b="0" dirty="0"/>
              <a:t>, which can also be enforced by diversifying the training objectives in a multi-task learning fashion.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a:t>
            </a:r>
            <a:r>
              <a:rPr lang="en-US" b="1" dirty="0"/>
              <a:t>thesis could highly benefit from the expertise of Human Resources Experts </a:t>
            </a:r>
            <a:r>
              <a:rPr lang="en-US" b="0" dirty="0"/>
              <a:t>in order to tackle the </a:t>
            </a:r>
            <a:r>
              <a:rPr lang="en-US" b="1" dirty="0"/>
              <a:t>ethical questions </a:t>
            </a:r>
            <a:r>
              <a:rPr lang="en-US" b="0" dirty="0"/>
              <a:t>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believe that </a:t>
            </a:r>
            <a:r>
              <a:rPr lang="en-US" b="1" dirty="0"/>
              <a:t>works like those we presented could benefit people, </a:t>
            </a:r>
            <a:r>
              <a:rPr lang="en-US" b="0" dirty="0"/>
              <a:t>both from the applicant and HR sides, it would be naïve to dismiss the fact that they can also be used to </a:t>
            </a:r>
            <a:r>
              <a:rPr lang="en-US" b="1" dirty="0"/>
              <a:t>perpetuate discriminations that are already way too common </a:t>
            </a:r>
            <a:r>
              <a:rPr lang="en-US" b="0" dirty="0"/>
              <a:t>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a:t>
            </a:r>
            <a:r>
              <a:rPr lang="en-US" b="1" dirty="0"/>
              <a:t>our responsibility as scientists </a:t>
            </a:r>
            <a:r>
              <a:rPr lang="en-US" b="0" dirty="0"/>
              <a:t>to ensure the </a:t>
            </a:r>
            <a:r>
              <a:rPr lang="en-US" b="1" dirty="0"/>
              <a:t>fairness</a:t>
            </a:r>
            <a:r>
              <a:rPr lang="en-US" b="0" dirty="0"/>
              <a:t> and </a:t>
            </a:r>
            <a:r>
              <a:rPr lang="en-US" b="1" dirty="0"/>
              <a:t>Explainability</a:t>
            </a:r>
            <a:r>
              <a:rPr lang="en-US" b="0" dirty="0"/>
              <a:t> of our models, </a:t>
            </a:r>
            <a:r>
              <a:rPr lang="en-US" b="1" dirty="0"/>
              <a:t>we cannot achieve satisfactory results </a:t>
            </a:r>
            <a:r>
              <a:rPr lang="en-US" b="0" dirty="0"/>
              <a:t>without</a:t>
            </a:r>
            <a:r>
              <a:rPr lang="en-US" b="1" dirty="0"/>
              <a:t> </a:t>
            </a:r>
            <a:r>
              <a:rPr lang="en-US" b="0" dirty="0"/>
              <a:t>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68</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a:t>
            </a:r>
            <a:r>
              <a:rPr lang="en-US" b="1" dirty="0"/>
              <a:t>leveraging of user-generated text</a:t>
            </a:r>
            <a:r>
              <a:rPr lang="en-US" dirty="0"/>
              <a:t>. </a:t>
            </a:r>
          </a:p>
          <a:p>
            <a:endParaRPr lang="en-US" dirty="0"/>
          </a:p>
          <a:p>
            <a:r>
              <a:rPr lang="en-US" dirty="0"/>
              <a:t>Aside from this type of data being </a:t>
            </a:r>
            <a:r>
              <a:rPr lang="en-US" b="1" dirty="0"/>
              <a:t>widely available</a:t>
            </a:r>
            <a:r>
              <a:rPr lang="en-US" dirty="0"/>
              <a:t>, we think it Is </a:t>
            </a:r>
            <a:r>
              <a:rPr lang="en-US" b="1" dirty="0"/>
              <a:t>also highly descriptive </a:t>
            </a:r>
            <a:r>
              <a:rPr lang="en-US" dirty="0"/>
              <a:t>of the users themselves. </a:t>
            </a:r>
          </a:p>
          <a:p>
            <a:r>
              <a:rPr lang="en-US" dirty="0"/>
              <a:t>It is especially clear when we think of </a:t>
            </a:r>
            <a:r>
              <a:rPr lang="en-US" b="1" dirty="0"/>
              <a:t>written reviews</a:t>
            </a:r>
            <a:r>
              <a:rPr lang="en-US" dirty="0"/>
              <a:t>: the users often state what they like and dislike about a product, giving us a lot </a:t>
            </a:r>
            <a:r>
              <a:rPr lang="en-US" b="1" dirty="0"/>
              <a:t>more information than the rating </a:t>
            </a:r>
            <a:r>
              <a:rPr lang="en-US" dirty="0"/>
              <a:t>alone.</a:t>
            </a:r>
          </a:p>
          <a:p>
            <a:endParaRPr lang="en-US" dirty="0"/>
          </a:p>
          <a:p>
            <a:r>
              <a:rPr lang="en-US" dirty="0"/>
              <a:t>From a broader point of view, one can think of text as </a:t>
            </a:r>
            <a:r>
              <a:rPr lang="en-US" b="1" dirty="0"/>
              <a:t>highly descriptive of a user </a:t>
            </a:r>
            <a:r>
              <a:rPr lang="en-US" dirty="0"/>
              <a:t>because the words and the syntax they use to talk about their experiences are somewhat </a:t>
            </a:r>
            <a:r>
              <a:rPr lang="en-US" b="1" dirty="0"/>
              <a:t>unique to them</a:t>
            </a:r>
            <a:r>
              <a:rPr lang="en-US" dirty="0"/>
              <a:t>.</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This choice to focus on user-generated text, along with the advances of generative models, also allows us to </a:t>
            </a:r>
            <a:r>
              <a:rPr lang="en-US" b="1" noProof="0" dirty="0"/>
              <a:t>explore the explainability </a:t>
            </a:r>
            <a:r>
              <a:rPr lang="en-US" noProof="0" dirty="0"/>
              <a:t>of our models’ predictions, which we consider to be one of the </a:t>
            </a:r>
            <a:r>
              <a:rPr lang="en-US" b="1" noProof="0" dirty="0"/>
              <a:t>biggest challenges </a:t>
            </a:r>
            <a:r>
              <a:rPr lang="en-US" noProof="0" dirty="0"/>
              <a:t>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solidFill>
                  <a:srgbClr val="C00000"/>
                </a:solidFill>
              </a:rPr>
              <a:t>The development of Deep Learning models allowed for the representation </a:t>
            </a:r>
            <a:r>
              <a:rPr lang="en-US" b="1" noProof="0" dirty="0">
                <a:solidFill>
                  <a:srgbClr val="C00000"/>
                </a:solidFill>
              </a:rPr>
              <a:t>of complex objects</a:t>
            </a:r>
            <a:r>
              <a:rPr lang="en-US" b="0" noProof="0" dirty="0">
                <a:solidFill>
                  <a:srgbClr val="C00000"/>
                </a:solidFill>
              </a:rPr>
              <a:t>, but it also made those representations </a:t>
            </a:r>
            <a:r>
              <a:rPr lang="en-US" b="1" noProof="0" dirty="0">
                <a:solidFill>
                  <a:srgbClr val="C00000"/>
                </a:solidFill>
              </a:rPr>
              <a:t>very abstract </a:t>
            </a:r>
            <a:r>
              <a:rPr lang="en-US" b="0" noProof="0" dirty="0">
                <a:solidFill>
                  <a:srgbClr val="C00000"/>
                </a:solidFill>
              </a:rPr>
              <a:t>and thus, gave rise to a need for explainability.</a:t>
            </a: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our opinion that, if AI is to take a bigger place in our society, then we must be able to </a:t>
            </a:r>
            <a:r>
              <a:rPr lang="en-US" b="1" noProof="0" dirty="0"/>
              <a:t>understand or at least explain</a:t>
            </a:r>
            <a:r>
              <a:rPr lang="en-US" noProof="0" dirty="0"/>
              <a:t> the predictions it gives.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the case of User Representation, this translates into the need to </a:t>
            </a:r>
            <a:r>
              <a:rPr lang="en-US" b="1" noProof="0" dirty="0"/>
              <a:t>understand how the system represented the user</a:t>
            </a: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Explainability is a vast domain that englobes a lot of different approaches, </a:t>
            </a:r>
            <a:r>
              <a:rPr lang="en-US" b="1" noProof="0" dirty="0"/>
              <a:t>from inherently explainable models to post-hoc</a:t>
            </a:r>
            <a:r>
              <a:rPr lang="en-US" noProof="0" dirty="0"/>
              <a:t>,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work, we focus on one particular approach, which we consider to be one of </a:t>
            </a:r>
            <a:r>
              <a:rPr lang="en-US" b="1" noProof="0" dirty="0"/>
              <a:t>the purest form of representation learning</a:t>
            </a:r>
            <a:r>
              <a:rPr lang="en-US" noProof="0" dirty="0"/>
              <a:t>: text generation</a:t>
            </a:r>
            <a:r>
              <a:rPr lang="en-US" b="1"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Indeed,</a:t>
            </a:r>
            <a:r>
              <a:rPr lang="en-US" b="1" noProof="0" dirty="0"/>
              <a:t> </a:t>
            </a:r>
            <a:r>
              <a:rPr lang="en-US" sz="1200" kern="1200" noProof="0" dirty="0">
                <a:solidFill>
                  <a:schemeClr val="tx1"/>
                </a:solidFill>
                <a:effectLst/>
                <a:latin typeface="+mn-lt"/>
                <a:ea typeface="+mn-ea"/>
                <a:cs typeface="+mn-cs"/>
              </a:rPr>
              <a:t>generating relevant text from a latent representation implies that you have </a:t>
            </a:r>
            <a:r>
              <a:rPr lang="en-US" sz="1200" b="1" kern="1200" noProof="0" dirty="0">
                <a:solidFill>
                  <a:schemeClr val="tx1"/>
                </a:solidFill>
                <a:effectLst/>
                <a:latin typeface="+mn-lt"/>
                <a:ea typeface="+mn-ea"/>
                <a:cs typeface="+mn-cs"/>
              </a:rPr>
              <a:t>achieved a good, meaningful representation </a:t>
            </a:r>
            <a:r>
              <a:rPr lang="en-US" sz="1200" kern="1200" noProof="0" dirty="0">
                <a:solidFill>
                  <a:schemeClr val="tx1"/>
                </a:solidFill>
                <a:effectLst/>
                <a:latin typeface="+mn-lt"/>
                <a:ea typeface="+mn-ea"/>
                <a:cs typeface="+mn-cs"/>
              </a:rPr>
              <a:t>of the input. </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a:t>
            </a:r>
            <a:r>
              <a:rPr lang="en-US" b="1" dirty="0"/>
              <a:t>is motivated by those three aspects</a:t>
            </a:r>
            <a:r>
              <a:rPr lang="en-US" dirty="0"/>
              <a:t>. </a:t>
            </a:r>
          </a:p>
          <a:p>
            <a:endParaRPr lang="en-US" dirty="0"/>
          </a:p>
          <a:p>
            <a:r>
              <a:rPr lang="en-US" dirty="0"/>
              <a:t>We want to use </a:t>
            </a:r>
            <a:r>
              <a:rPr lang="en-US" b="1" dirty="0"/>
              <a:t>user-generated texts to build versatile, meaningful and explainable representations</a:t>
            </a:r>
            <a:r>
              <a:rPr lang="en-US" dirty="0"/>
              <a:t>.</a:t>
            </a:r>
          </a:p>
          <a:p>
            <a:endParaRPr lang="en-US" dirty="0"/>
          </a:p>
          <a:p>
            <a:r>
              <a:rPr lang="en-US" dirty="0"/>
              <a:t>We tackle this problem by combining methods that come from the </a:t>
            </a:r>
            <a:r>
              <a:rPr lang="en-US" b="1" dirty="0"/>
              <a:t>Recommendation</a:t>
            </a:r>
            <a:r>
              <a:rPr lang="en-US" dirty="0"/>
              <a:t>, the </a:t>
            </a:r>
            <a:r>
              <a:rPr lang="en-US" b="1" dirty="0"/>
              <a:t>NLP</a:t>
            </a:r>
            <a:r>
              <a:rPr lang="en-US" dirty="0"/>
              <a:t> and </a:t>
            </a:r>
            <a:r>
              <a:rPr lang="en-US" b="1" dirty="0"/>
              <a:t>the text generation </a:t>
            </a:r>
            <a:r>
              <a:rPr lang="en-US" dirty="0"/>
              <a:t>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04/12/2021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04/12/2021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04/12/2021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04/12/2021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04/12/2021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04/12/2021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 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pic>
        <p:nvPicPr>
          <p:cNvPr id="6" name="Image 5" descr="Une image contenant table&#10;&#10;Description générée automatiquement">
            <a:extLst>
              <a:ext uri="{FF2B5EF4-FFF2-40B4-BE49-F238E27FC236}">
                <a16:creationId xmlns:a16="http://schemas.microsoft.com/office/drawing/2014/main" id="{E98107EC-36E5-A94D-BB14-C15BB42EEA84}"/>
              </a:ext>
            </a:extLst>
          </p:cNvPr>
          <p:cNvPicPr>
            <a:picLocks noChangeAspect="1"/>
          </p:cNvPicPr>
          <p:nvPr/>
        </p:nvPicPr>
        <p:blipFill>
          <a:blip r:embed="rId3"/>
          <a:stretch>
            <a:fillRect/>
          </a:stretch>
        </p:blipFill>
        <p:spPr>
          <a:xfrm>
            <a:off x="460164" y="1313289"/>
            <a:ext cx="8374713" cy="2169094"/>
          </a:xfrm>
          <a:prstGeom prst="rect">
            <a:avLst/>
          </a:prstGeom>
        </p:spPr>
      </p:pic>
      <p:sp>
        <p:nvSpPr>
          <p:cNvPr id="11" name="ZoneTexte 10">
            <a:extLst>
              <a:ext uri="{FF2B5EF4-FFF2-40B4-BE49-F238E27FC236}">
                <a16:creationId xmlns:a16="http://schemas.microsoft.com/office/drawing/2014/main" id="{865CB53C-00AF-E241-91D7-EADBFD0DAAE1}"/>
              </a:ext>
            </a:extLst>
          </p:cNvPr>
          <p:cNvSpPr txBox="1"/>
          <p:nvPr/>
        </p:nvSpPr>
        <p:spPr>
          <a:xfrm>
            <a:off x="7161124" y="956976"/>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dirty="0"/>
              <a:t>Attention Visualization, Word Level</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12" name="Espace réservé du contenu 11">
            <a:extLst>
              <a:ext uri="{FF2B5EF4-FFF2-40B4-BE49-F238E27FC236}">
                <a16:creationId xmlns:a16="http://schemas.microsoft.com/office/drawing/2014/main" id="{79500691-FB8A-8549-96DF-F25C1C859AE0}"/>
              </a:ext>
            </a:extLst>
          </p:cNvPr>
          <p:cNvPicPr>
            <a:picLocks noGrp="1" noChangeAspect="1"/>
          </p:cNvPicPr>
          <p:nvPr>
            <p:ph idx="1"/>
          </p:nvPr>
        </p:nvPicPr>
        <p:blipFill>
          <a:blip r:embed="rId3"/>
          <a:stretch>
            <a:fillRect/>
          </a:stretch>
        </p:blipFill>
        <p:spPr>
          <a:xfrm>
            <a:off x="114977" y="1286933"/>
            <a:ext cx="8914045" cy="3522134"/>
          </a:xfrm>
        </p:spPr>
      </p:pic>
      <p:sp>
        <p:nvSpPr>
          <p:cNvPr id="13" name="Rectangle 12">
            <a:extLst>
              <a:ext uri="{FF2B5EF4-FFF2-40B4-BE49-F238E27FC236}">
                <a16:creationId xmlns:a16="http://schemas.microsoft.com/office/drawing/2014/main" id="{D75D76C6-3E2B-C24F-BBE6-C3E76B0D066B}"/>
              </a:ext>
            </a:extLst>
          </p:cNvPr>
          <p:cNvSpPr/>
          <p:nvPr/>
        </p:nvSpPr>
        <p:spPr>
          <a:xfrm>
            <a:off x="1286933" y="4809067"/>
            <a:ext cx="6756400" cy="338554"/>
          </a:xfrm>
          <a:prstGeom prst="rect">
            <a:avLst/>
          </a:prstGeom>
        </p:spPr>
        <p:txBody>
          <a:bodyPr wrap="square">
            <a:spAutoFit/>
          </a:bodyPr>
          <a:lstStyle/>
          <a:p>
            <a:pPr algn="ctr"/>
            <a:r>
              <a:rPr lang="en-US" sz="1600" i="1" dirty="0"/>
              <a:t>Example of attention analysis for recommendation explanation</a:t>
            </a:r>
            <a:endParaRPr lang="en-US" sz="1600" i="1" dirty="0">
              <a:solidFill>
                <a:srgbClr val="C00000"/>
              </a:solidFill>
            </a:endParaRPr>
          </a:p>
        </p:txBody>
      </p:sp>
      <p:sp>
        <p:nvSpPr>
          <p:cNvPr id="14" name="ZoneTexte 13">
            <a:extLst>
              <a:ext uri="{FF2B5EF4-FFF2-40B4-BE49-F238E27FC236}">
                <a16:creationId xmlns:a16="http://schemas.microsoft.com/office/drawing/2014/main" id="{5EF8A7D2-37BF-384E-9CCD-97BE930742C2}"/>
              </a:ext>
            </a:extLst>
          </p:cNvPr>
          <p:cNvSpPr txBox="1"/>
          <p:nvPr/>
        </p:nvSpPr>
        <p:spPr>
          <a:xfrm>
            <a:off x="2140637" y="5617634"/>
            <a:ext cx="4862724" cy="400110"/>
          </a:xfrm>
          <a:prstGeom prst="rect">
            <a:avLst/>
          </a:prstGeom>
          <a:noFill/>
        </p:spPr>
        <p:txBody>
          <a:bodyPr wrap="square" rtlCol="0">
            <a:spAutoFit/>
          </a:bodyPr>
          <a:lstStyle/>
          <a:p>
            <a:pPr algn="ctr"/>
            <a:r>
              <a:rPr lang="en-US" sz="2000" dirty="0">
                <a:solidFill>
                  <a:schemeClr val="tx2"/>
                </a:solidFill>
                <a:sym typeface="Wingdings" pitchFamily="2" charset="2"/>
              </a:rPr>
              <a:t> Automated suggestion explanation</a:t>
            </a:r>
            <a:endParaRPr lang="en-US" sz="2000" dirty="0">
              <a:solidFill>
                <a:schemeClr val="tx2"/>
              </a:solidFill>
            </a:endParaRPr>
          </a:p>
        </p:txBody>
      </p:sp>
    </p:spTree>
    <p:extLst>
      <p:ext uri="{BB962C8B-B14F-4D97-AF65-F5344CB8AC3E}">
        <p14:creationId xmlns:p14="http://schemas.microsoft.com/office/powerpoint/2010/main" val="160015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1536487" y="4266284"/>
            <a:ext cx="6389331"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3219923"/>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0556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993944"/>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graphicFrame>
        <p:nvGraphicFramePr>
          <p:cNvPr id="8" name="Tableau 9">
            <a:extLst>
              <a:ext uri="{FF2B5EF4-FFF2-40B4-BE49-F238E27FC236}">
                <a16:creationId xmlns:a16="http://schemas.microsoft.com/office/drawing/2014/main" id="{6E08FA7A-95AD-E54B-8FC5-20FF5787EA9F}"/>
              </a:ext>
            </a:extLst>
          </p:cNvPr>
          <p:cNvGraphicFramePr>
            <a:graphicFrameLocks noGrp="1"/>
          </p:cNvGraphicFramePr>
          <p:nvPr>
            <p:extLst>
              <p:ext uri="{D42A27DB-BD31-4B8C-83A1-F6EECF244321}">
                <p14:modId xmlns:p14="http://schemas.microsoft.com/office/powerpoint/2010/main" val="1169204760"/>
              </p:ext>
            </p:extLst>
          </p:nvPr>
        </p:nvGraphicFramePr>
        <p:xfrm>
          <a:off x="4573824" y="3050797"/>
          <a:ext cx="4321746" cy="2585307"/>
        </p:xfrm>
        <a:graphic>
          <a:graphicData uri="http://schemas.openxmlformats.org/drawingml/2006/table">
            <a:tbl>
              <a:tblPr firstRow="1" bandRow="1">
                <a:tableStyleId>{21E4AEA4-8DFA-4A89-87EB-49C32662AFE0}</a:tableStyleId>
              </a:tblPr>
              <a:tblGrid>
                <a:gridCol w="2160873">
                  <a:extLst>
                    <a:ext uri="{9D8B030D-6E8A-4147-A177-3AD203B41FA5}">
                      <a16:colId xmlns:a16="http://schemas.microsoft.com/office/drawing/2014/main" val="2138052583"/>
                    </a:ext>
                  </a:extLst>
                </a:gridCol>
                <a:gridCol w="2160873">
                  <a:extLst>
                    <a:ext uri="{9D8B030D-6E8A-4147-A177-3AD203B41FA5}">
                      <a16:colId xmlns:a16="http://schemas.microsoft.com/office/drawing/2014/main" val="3520421029"/>
                    </a:ext>
                  </a:extLst>
                </a:gridCol>
              </a:tblGrid>
              <a:tr h="639663">
                <a:tc gridSpan="2">
                  <a:txBody>
                    <a:bodyPr/>
                    <a:lstStyle/>
                    <a:p>
                      <a:pPr algn="ctr"/>
                      <a:r>
                        <a:rPr lang="en-US" sz="2400" b="1" dirty="0"/>
                        <a:t>Training Split Information</a:t>
                      </a:r>
                    </a:p>
                  </a:txBody>
                  <a:tcPr/>
                </a:tc>
                <a:tc hMerge="1">
                  <a:txBody>
                    <a:bodyPr/>
                    <a:lstStyle/>
                    <a:p>
                      <a:endParaRPr lang="en-US" dirty="0"/>
                    </a:p>
                  </a:txBody>
                  <a:tcPr/>
                </a:tc>
                <a:extLst>
                  <a:ext uri="{0D108BD9-81ED-4DB2-BD59-A6C34878D82A}">
                    <a16:rowId xmlns:a16="http://schemas.microsoft.com/office/drawing/2014/main" val="693973948"/>
                  </a:ext>
                </a:extLst>
              </a:tr>
              <a:tr h="648548">
                <a:tc>
                  <a:txBody>
                    <a:bodyPr/>
                    <a:lstStyle/>
                    <a:p>
                      <a:pPr algn="ctr"/>
                      <a:r>
                        <a:rPr lang="en-US" b="1" dirty="0"/>
                        <a:t># Profiles</a:t>
                      </a:r>
                    </a:p>
                  </a:txBody>
                  <a:tcPr/>
                </a:tc>
                <a:tc>
                  <a:txBody>
                    <a:bodyPr/>
                    <a:lstStyle/>
                    <a:p>
                      <a:pPr algn="ctr"/>
                      <a:r>
                        <a:rPr lang="en-US" b="1" dirty="0"/>
                        <a:t>445,097</a:t>
                      </a:r>
                    </a:p>
                  </a:txBody>
                  <a:tcPr/>
                </a:tc>
                <a:extLst>
                  <a:ext uri="{0D108BD9-81ED-4DB2-BD59-A6C34878D82A}">
                    <a16:rowId xmlns:a16="http://schemas.microsoft.com/office/drawing/2014/main" val="3745117887"/>
                  </a:ext>
                </a:extLst>
              </a:tr>
              <a:tr h="648548">
                <a:tc>
                  <a:txBody>
                    <a:bodyPr/>
                    <a:lstStyle/>
                    <a:p>
                      <a:pPr algn="ctr"/>
                      <a:r>
                        <a:rPr lang="en-US" b="1" dirty="0"/>
                        <a:t># Jobs</a:t>
                      </a:r>
                    </a:p>
                  </a:txBody>
                  <a:tcPr/>
                </a:tc>
                <a:tc>
                  <a:txBody>
                    <a:bodyPr/>
                    <a:lstStyle/>
                    <a:p>
                      <a:pPr algn="ctr"/>
                      <a:r>
                        <a:rPr lang="en-US" b="1" dirty="0"/>
                        <a:t>2,595,484</a:t>
                      </a:r>
                    </a:p>
                  </a:txBody>
                  <a:tcPr/>
                </a:tc>
                <a:extLst>
                  <a:ext uri="{0D108BD9-81ED-4DB2-BD59-A6C34878D82A}">
                    <a16:rowId xmlns:a16="http://schemas.microsoft.com/office/drawing/2014/main" val="3169631476"/>
                  </a:ext>
                </a:extLst>
              </a:tr>
              <a:tr h="648548">
                <a:tc>
                  <a:txBody>
                    <a:bodyPr/>
                    <a:lstStyle/>
                    <a:p>
                      <a:pPr algn="ctr"/>
                      <a:r>
                        <a:rPr lang="en-US" b="1" dirty="0"/>
                        <a:t>% Unique Jobs</a:t>
                      </a:r>
                    </a:p>
                  </a:txBody>
                  <a:tcPr/>
                </a:tc>
                <a:tc>
                  <a:txBody>
                    <a:bodyPr/>
                    <a:lstStyle/>
                    <a:p>
                      <a:pPr algn="ctr"/>
                      <a:r>
                        <a:rPr lang="en-US" b="1" dirty="0"/>
                        <a:t>98.9%</a:t>
                      </a:r>
                    </a:p>
                  </a:txBody>
                  <a:tcPr/>
                </a:tc>
                <a:extLst>
                  <a:ext uri="{0D108BD9-81ED-4DB2-BD59-A6C34878D82A}">
                    <a16:rowId xmlns:a16="http://schemas.microsoft.com/office/drawing/2014/main" val="962398630"/>
                  </a:ext>
                </a:extLst>
              </a:tr>
            </a:tbl>
          </a:graphicData>
        </a:graphic>
      </p:graphicFrame>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pic>
        <p:nvPicPr>
          <p:cNvPr id="6" name="Image 5">
            <a:extLst>
              <a:ext uri="{FF2B5EF4-FFF2-40B4-BE49-F238E27FC236}">
                <a16:creationId xmlns:a16="http://schemas.microsoft.com/office/drawing/2014/main" id="{F60CAD12-B4D6-9F46-B2F6-2454402F7757}"/>
              </a:ext>
            </a:extLst>
          </p:cNvPr>
          <p:cNvPicPr>
            <a:picLocks noChangeAspect="1"/>
          </p:cNvPicPr>
          <p:nvPr/>
        </p:nvPicPr>
        <p:blipFill>
          <a:blip r:embed="rId6"/>
          <a:stretch>
            <a:fillRect/>
          </a:stretch>
        </p:blipFill>
        <p:spPr>
          <a:xfrm>
            <a:off x="-317616" y="2705211"/>
            <a:ext cx="9779232" cy="4030629"/>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332249" y="1134336"/>
            <a:ext cx="8509829" cy="5080495"/>
          </a:xfrm>
        </p:spPr>
      </p:pic>
      <p:sp>
        <p:nvSpPr>
          <p:cNvPr id="5" name="ZoneTexte 4">
            <a:extLst>
              <a:ext uri="{FF2B5EF4-FFF2-40B4-BE49-F238E27FC236}">
                <a16:creationId xmlns:a16="http://schemas.microsoft.com/office/drawing/2014/main" id="{B5DC0798-D116-3642-B441-915AF5B92E0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Rush et al., 2015</a:t>
            </a:r>
          </a:p>
        </p:txBody>
      </p:sp>
    </p:spTree>
    <p:extLst>
      <p:ext uri="{BB962C8B-B14F-4D97-AF65-F5344CB8AC3E}">
        <p14:creationId xmlns:p14="http://schemas.microsoft.com/office/powerpoint/2010/main" val="1673476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oins arrondis 10">
            <a:extLst>
              <a:ext uri="{FF2B5EF4-FFF2-40B4-BE49-F238E27FC236}">
                <a16:creationId xmlns:a16="http://schemas.microsoft.com/office/drawing/2014/main" id="{9475724B-C510-084F-AB64-44C7CE06C956}"/>
              </a:ext>
            </a:extLst>
          </p:cNvPr>
          <p:cNvSpPr/>
          <p:nvPr/>
        </p:nvSpPr>
        <p:spPr>
          <a:xfrm>
            <a:off x="645480" y="6111216"/>
            <a:ext cx="4627345" cy="3693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 coins arrondis 5">
            <a:extLst>
              <a:ext uri="{FF2B5EF4-FFF2-40B4-BE49-F238E27FC236}">
                <a16:creationId xmlns:a16="http://schemas.microsoft.com/office/drawing/2014/main" id="{D2E32043-0FF3-FA43-9F40-D0581E2D960E}"/>
              </a:ext>
            </a:extLst>
          </p:cNvPr>
          <p:cNvSpPr/>
          <p:nvPr/>
        </p:nvSpPr>
        <p:spPr>
          <a:xfrm>
            <a:off x="1336749" y="3384362"/>
            <a:ext cx="6470498" cy="369332"/>
          </a:xfrm>
          <a:prstGeom prst="roundRect">
            <a:avLst/>
          </a:prstGeom>
          <a:solidFill>
            <a:srgbClr val="CA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1336749" y="3372132"/>
            <a:ext cx="6470497"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645480" y="6111216"/>
            <a:ext cx="4627345"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52810" y="4248565"/>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4627344" cy="1761787"/>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1336749" y="1076254"/>
            <a:ext cx="6470497" cy="2161451"/>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Next Job Generation – BLEU score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4171DE0C-507A-E54A-A0FD-CCDAE9CAF9EC}"/>
              </a:ext>
            </a:extLst>
          </p:cNvPr>
          <p:cNvPicPr>
            <a:picLocks noGrp="1" noChangeAspect="1"/>
          </p:cNvPicPr>
          <p:nvPr>
            <p:ph idx="1"/>
          </p:nvPr>
        </p:nvPicPr>
        <p:blipFill>
          <a:blip r:embed="rId3"/>
          <a:stretch>
            <a:fillRect/>
          </a:stretch>
        </p:blipFill>
        <p:spPr>
          <a:xfrm>
            <a:off x="311508" y="1076297"/>
            <a:ext cx="8806069" cy="2949401"/>
          </a:xfrm>
        </p:spPr>
      </p:pic>
      <p:sp>
        <p:nvSpPr>
          <p:cNvPr id="13" name="ZoneTexte 12">
            <a:extLst>
              <a:ext uri="{FF2B5EF4-FFF2-40B4-BE49-F238E27FC236}">
                <a16:creationId xmlns:a16="http://schemas.microsoft.com/office/drawing/2014/main" id="{6934B951-660D-4A4E-8E23-BEFD75412081}"/>
              </a:ext>
            </a:extLst>
          </p:cNvPr>
          <p:cNvSpPr txBox="1"/>
          <p:nvPr/>
        </p:nvSpPr>
        <p:spPr>
          <a:xfrm>
            <a:off x="1457813" y="3823753"/>
            <a:ext cx="6164358" cy="369332"/>
          </a:xfrm>
          <a:prstGeom prst="rect">
            <a:avLst/>
          </a:prstGeom>
          <a:noFill/>
        </p:spPr>
        <p:txBody>
          <a:bodyPr wrap="square" rtlCol="0">
            <a:spAutoFit/>
          </a:bodyPr>
          <a:lstStyle/>
          <a:p>
            <a:pPr algn="ctr"/>
            <a:r>
              <a:rPr lang="fr-FR" i="1" dirty="0">
                <a:solidFill>
                  <a:schemeClr val="tx1">
                    <a:lumMod val="75000"/>
                    <a:lumOff val="25000"/>
                  </a:schemeClr>
                </a:solidFill>
              </a:rPr>
              <a:t>Illustration of the BLEU[1] score</a:t>
            </a:r>
          </a:p>
        </p:txBody>
      </p:sp>
      <p:sp>
        <p:nvSpPr>
          <p:cNvPr id="15" name="ZoneTexte 14">
            <a:extLst>
              <a:ext uri="{FF2B5EF4-FFF2-40B4-BE49-F238E27FC236}">
                <a16:creationId xmlns:a16="http://schemas.microsoft.com/office/drawing/2014/main" id="{68529AE5-5A5D-9348-AA00-EB6943AAA74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Papineni</a:t>
            </a:r>
            <a:r>
              <a:rPr lang="en-US" i="1" dirty="0">
                <a:solidFill>
                  <a:schemeClr val="tx1">
                    <a:lumMod val="75000"/>
                    <a:lumOff val="25000"/>
                  </a:schemeClr>
                </a:solidFill>
              </a:rPr>
              <a:t> et al., 2002, [2]</a:t>
            </a:r>
            <a:r>
              <a:rPr lang="en-US" i="1" dirty="0" err="1">
                <a:solidFill>
                  <a:schemeClr val="tx1">
                    <a:lumMod val="75000"/>
                    <a:lumOff val="25000"/>
                  </a:schemeClr>
                </a:solidFill>
              </a:rPr>
              <a:t>Callison</a:t>
            </a:r>
            <a:r>
              <a:rPr lang="en-US" i="1" dirty="0">
                <a:solidFill>
                  <a:schemeClr val="tx1">
                    <a:lumMod val="75000"/>
                    <a:lumOff val="25000"/>
                  </a:schemeClr>
                </a:solidFill>
              </a:rPr>
              <a:t>-Burch et al., 2006</a:t>
            </a:r>
          </a:p>
        </p:txBody>
      </p:sp>
      <p:sp>
        <p:nvSpPr>
          <p:cNvPr id="16" name="ZoneTexte 15">
            <a:extLst>
              <a:ext uri="{FF2B5EF4-FFF2-40B4-BE49-F238E27FC236}">
                <a16:creationId xmlns:a16="http://schemas.microsoft.com/office/drawing/2014/main" id="{265C96E4-82C7-F642-9B5F-7A303E9BBAD4}"/>
              </a:ext>
            </a:extLst>
          </p:cNvPr>
          <p:cNvSpPr txBox="1"/>
          <p:nvPr/>
        </p:nvSpPr>
        <p:spPr>
          <a:xfrm>
            <a:off x="802888" y="4680790"/>
            <a:ext cx="7801285" cy="1261884"/>
          </a:xfrm>
          <a:prstGeom prst="rect">
            <a:avLst/>
          </a:prstGeom>
          <a:solidFill>
            <a:schemeClr val="tx2">
              <a:lumMod val="20000"/>
              <a:lumOff val="80000"/>
            </a:schemeClr>
          </a:solidFill>
          <a:ln>
            <a:noFill/>
          </a:ln>
        </p:spPr>
        <p:txBody>
          <a:bodyPr wrap="square" rtlCol="0" anchor="ctr">
            <a:spAutoFit/>
          </a:bodyPr>
          <a:lstStyle/>
          <a:p>
            <a:pPr algn="ctr"/>
            <a:r>
              <a:rPr lang="en-US" sz="2800" b="1" dirty="0">
                <a:solidFill>
                  <a:schemeClr val="accent1"/>
                </a:solidFill>
              </a:rPr>
              <a:t>Limitations</a:t>
            </a:r>
          </a:p>
          <a:p>
            <a:pPr algn="ctr"/>
            <a:r>
              <a:rPr lang="en-US" sz="2400" dirty="0">
                <a:solidFill>
                  <a:schemeClr val="tx1">
                    <a:lumMod val="75000"/>
                    <a:lumOff val="25000"/>
                  </a:schemeClr>
                </a:solidFill>
              </a:rPr>
              <a:t>Semantic is not measured.</a:t>
            </a:r>
          </a:p>
          <a:p>
            <a:pPr algn="ctr"/>
            <a:r>
              <a:rPr lang="en-US" sz="2400" dirty="0">
                <a:solidFill>
                  <a:schemeClr val="tx1">
                    <a:lumMod val="75000"/>
                    <a:lumOff val="25000"/>
                  </a:schemeClr>
                </a:solidFill>
              </a:rPr>
              <a:t>Poorly formed sentences can still get a good score.</a:t>
            </a:r>
          </a:p>
        </p:txBody>
      </p:sp>
    </p:spTree>
    <p:extLst>
      <p:ext uri="{BB962C8B-B14F-4D97-AF65-F5344CB8AC3E}">
        <p14:creationId xmlns:p14="http://schemas.microsoft.com/office/powerpoint/2010/main" val="175732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489820"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1438282" y="4204065"/>
            <a:ext cx="6449447" cy="1938992"/>
          </a:xfrm>
          <a:prstGeom prst="rect">
            <a:avLst/>
          </a:prstGeom>
          <a:noFill/>
        </p:spPr>
        <p:txBody>
          <a:bodyPr wrap="square" rtlCol="0" anchor="ctr">
            <a:spAutoFit/>
          </a:bodyPr>
          <a:lstStyle/>
          <a:p>
            <a:pPr marL="342900" indent="-342900">
              <a:buFont typeface="Police système Courant"/>
              <a:buChar char="→"/>
            </a:pPr>
            <a:r>
              <a:rPr lang="en-US" sz="2400" dirty="0">
                <a:solidFill>
                  <a:schemeClr val="tx2"/>
                </a:solidFill>
              </a:rPr>
              <a:t>The BLEU score: syntax, not meaning</a:t>
            </a:r>
          </a:p>
          <a:p>
            <a:pPr marL="342900" indent="-342900">
              <a:lnSpc>
                <a:spcPct val="200000"/>
              </a:lnSpc>
              <a:buFont typeface="Police système Courant"/>
              <a:buChar char="→"/>
            </a:pPr>
            <a:endParaRPr lang="en-US" sz="2400" dirty="0">
              <a:solidFill>
                <a:schemeClr val="tx2"/>
              </a:solidFill>
            </a:endParaRPr>
          </a:p>
          <a:p>
            <a:pPr marL="342900" indent="-342900">
              <a:buFont typeface="Police système Courant"/>
              <a:buChar char="→"/>
            </a:pPr>
            <a:r>
              <a:rPr lang="en-US" sz="2400" dirty="0">
                <a:solidFill>
                  <a:schemeClr val="tx2"/>
                </a:solidFill>
              </a:rPr>
              <a:t>FT</a:t>
            </a:r>
            <a:r>
              <a:rPr lang="en-US" sz="2400" baseline="-25000" dirty="0">
                <a:solidFill>
                  <a:schemeClr val="tx2"/>
                </a:solidFill>
              </a:rPr>
              <a:t>CV </a:t>
            </a:r>
            <a:r>
              <a:rPr lang="en-US" sz="2400" dirty="0">
                <a:solidFill>
                  <a:schemeClr val="tx2"/>
                </a:solidFill>
              </a:rPr>
              <a:t>outperforms ELMo and </a:t>
            </a:r>
            <a:r>
              <a:rPr lang="en-US" sz="2400" dirty="0" err="1">
                <a:solidFill>
                  <a:schemeClr val="tx2"/>
                </a:solidFill>
              </a:rPr>
              <a:t>FT</a:t>
            </a:r>
            <a:r>
              <a:rPr lang="en-US" sz="2400" baseline="-25000" dirty="0" err="1">
                <a:solidFill>
                  <a:schemeClr val="tx2"/>
                </a:solidFill>
              </a:rPr>
              <a:t>pt</a:t>
            </a:r>
            <a:r>
              <a:rPr lang="en-US" sz="2400" dirty="0">
                <a:solidFill>
                  <a:schemeClr val="tx2"/>
                </a:solidFill>
              </a:rPr>
              <a:t>: </a:t>
            </a:r>
          </a:p>
          <a:p>
            <a:pPr marL="800100" lvl="1" indent="-342900">
              <a:buFont typeface="Police système Courant"/>
              <a:buChar char="→"/>
            </a:pPr>
            <a:r>
              <a:rPr lang="en-US" sz="2400" dirty="0">
                <a:solidFill>
                  <a:schemeClr val="tx2"/>
                </a:solidFill>
              </a:rPr>
              <a:t>a CV is </a:t>
            </a:r>
            <a:r>
              <a:rPr lang="en-US" sz="2400" b="1" dirty="0">
                <a:solidFill>
                  <a:schemeClr val="tx2"/>
                </a:solidFill>
              </a:rPr>
              <a:t>not</a:t>
            </a:r>
            <a:r>
              <a:rPr lang="en-US" sz="2400" dirty="0">
                <a:solidFill>
                  <a:schemeClr val="tx2"/>
                </a:solidFill>
              </a:rPr>
              <a:t> </a:t>
            </a:r>
            <a:r>
              <a:rPr lang="en-US" sz="2400" b="1" dirty="0">
                <a:solidFill>
                  <a:schemeClr val="tx2"/>
                </a:solidFill>
              </a:rPr>
              <a:t>traditional</a:t>
            </a:r>
            <a:r>
              <a:rPr lang="en-US" sz="2400" dirty="0">
                <a:solidFill>
                  <a:schemeClr val="tx2"/>
                </a:solidFill>
              </a:rPr>
              <a:t> natural language. </a:t>
            </a:r>
            <a:endParaRPr lang="en-US" sz="2400" baseline="-25000" dirty="0">
              <a:solidFill>
                <a:schemeClr val="tx2"/>
              </a:solidFill>
            </a:endParaRPr>
          </a:p>
        </p:txBody>
      </p:sp>
    </p:spTree>
    <p:extLst>
      <p:ext uri="{BB962C8B-B14F-4D97-AF65-F5344CB8AC3E}">
        <p14:creationId xmlns:p14="http://schemas.microsoft.com/office/powerpoint/2010/main" val="1861212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46</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t>Management of the client relationship, Social networks management, Social networks management […]</a:t>
            </a:r>
          </a:p>
          <a:p>
            <a:endParaRPr lang="en-US" dirty="0"/>
          </a:p>
          <a:p>
            <a:r>
              <a:rPr lang="en-US" b="1" dirty="0"/>
              <a:t>FastText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47</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 </a:t>
            </a:r>
            <a:r>
              <a:rPr lang="en-US" sz="2400" dirty="0">
                <a:solidFill>
                  <a:schemeClr val="tx1">
                    <a:lumMod val="75000"/>
                    <a:lumOff val="25000"/>
                  </a:schemeClr>
                </a:solidFill>
              </a:rPr>
              <a:t>[1]</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
        <p:nvSpPr>
          <p:cNvPr id="5" name="ZoneTexte 4">
            <a:extLst>
              <a:ext uri="{FF2B5EF4-FFF2-40B4-BE49-F238E27FC236}">
                <a16:creationId xmlns:a16="http://schemas.microsoft.com/office/drawing/2014/main" id="{6DCB4FA1-8252-0D4A-BDE1-2F6B55A8DDA0}"/>
              </a:ext>
            </a:extLst>
          </p:cNvPr>
          <p:cNvSpPr txBox="1"/>
          <p:nvPr/>
        </p:nvSpPr>
        <p:spPr>
          <a:xfrm>
            <a:off x="101299" y="6375340"/>
            <a:ext cx="4293163" cy="369332"/>
          </a:xfrm>
          <a:prstGeom prst="rect">
            <a:avLst/>
          </a:prstGeom>
          <a:noFill/>
        </p:spPr>
        <p:txBody>
          <a:bodyPr wrap="none" rtlCol="0">
            <a:spAutoFit/>
          </a:bodyPr>
          <a:lstStyle/>
          <a:p>
            <a:r>
              <a:rPr lang="en-US" i="1" dirty="0">
                <a:solidFill>
                  <a:schemeClr val="tx1">
                    <a:lumMod val="75000"/>
                    <a:lumOff val="25000"/>
                  </a:schemeClr>
                </a:solidFill>
              </a:rPr>
              <a:t>[1] https://</a:t>
            </a:r>
            <a:r>
              <a:rPr lang="en-US" i="1" dirty="0" err="1">
                <a:solidFill>
                  <a:schemeClr val="tx1">
                    <a:lumMod val="75000"/>
                    <a:lumOff val="25000"/>
                  </a:schemeClr>
                </a:solidFill>
              </a:rPr>
              <a:t>ec.europa.eu</a:t>
            </a:r>
            <a:r>
              <a:rPr lang="en-US" i="1" dirty="0">
                <a:solidFill>
                  <a:schemeClr val="tx1">
                    <a:lumMod val="75000"/>
                    <a:lumOff val="25000"/>
                  </a:schemeClr>
                </a:solidFill>
              </a:rPr>
              <a:t>/</a:t>
            </a:r>
            <a:r>
              <a:rPr lang="en-US" i="1" dirty="0" err="1">
                <a:solidFill>
                  <a:schemeClr val="tx1">
                    <a:lumMod val="75000"/>
                    <a:lumOff val="25000"/>
                  </a:schemeClr>
                </a:solidFill>
              </a:rPr>
              <a:t>esco</a:t>
            </a:r>
            <a:r>
              <a:rPr lang="en-US" i="1" dirty="0">
                <a:solidFill>
                  <a:schemeClr val="tx1">
                    <a:lumMod val="75000"/>
                    <a:lumOff val="25000"/>
                  </a:schemeClr>
                </a:solidFill>
              </a:rPr>
              <a:t>/portal/home</a:t>
            </a:r>
          </a:p>
        </p:txBody>
      </p:sp>
    </p:spTree>
    <p:extLst>
      <p:ext uri="{BB962C8B-B14F-4D97-AF65-F5344CB8AC3E}">
        <p14:creationId xmlns:p14="http://schemas.microsoft.com/office/powerpoint/2010/main" val="1969313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5230243"/>
            <a:ext cx="6357568" cy="369332"/>
            <a:chOff x="1513612" y="4359380"/>
            <a:chExt cx="6357568" cy="369332"/>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450927" y="4560463"/>
              <a:ext cx="1136679" cy="5271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0" name="ZoneTexte 19">
              <a:extLst>
                <a:ext uri="{FF2B5EF4-FFF2-40B4-BE49-F238E27FC236}">
                  <a16:creationId xmlns:a16="http://schemas.microsoft.com/office/drawing/2014/main" id="{49951BF8-DB1F-E843-8C0D-5861332E342D}"/>
                </a:ext>
              </a:extLst>
            </p:cNvPr>
            <p:cNvSpPr txBox="1"/>
            <p:nvPr/>
          </p:nvSpPr>
          <p:spPr>
            <a:xfrm>
              <a:off x="5587606" y="4359380"/>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906839" cy="369332"/>
          </a:xfrm>
          <a:prstGeom prst="rect">
            <a:avLst/>
          </a:prstGeom>
          <a:noFill/>
        </p:spPr>
        <p:txBody>
          <a:bodyPr wrap="none" rtlCol="0">
            <a:spAutoFit/>
          </a:bodyPr>
          <a:lstStyle/>
          <a:p>
            <a:r>
              <a:rPr lang="en-US" i="1" dirty="0">
                <a:solidFill>
                  <a:schemeClr val="tx1">
                    <a:lumMod val="75000"/>
                    <a:lumOff val="25000"/>
                  </a:schemeClr>
                </a:solidFill>
              </a:rPr>
              <a:t>[1] 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pic>
        <p:nvPicPr>
          <p:cNvPr id="12" name="Image 11" descr="Une image contenant texte&#10;&#10;Description générée automatiquement">
            <a:extLst>
              <a:ext uri="{FF2B5EF4-FFF2-40B4-BE49-F238E27FC236}">
                <a16:creationId xmlns:a16="http://schemas.microsoft.com/office/drawing/2014/main" id="{352F890D-8154-D647-B2FA-B60B9089816E}"/>
              </a:ext>
            </a:extLst>
          </p:cNvPr>
          <p:cNvPicPr>
            <a:picLocks noChangeAspect="1"/>
          </p:cNvPicPr>
          <p:nvPr/>
        </p:nvPicPr>
        <p:blipFill>
          <a:blip r:embed="rId3"/>
          <a:stretch>
            <a:fillRect/>
          </a:stretch>
        </p:blipFill>
        <p:spPr>
          <a:xfrm>
            <a:off x="1172104" y="1527075"/>
            <a:ext cx="6799791" cy="3626555"/>
          </a:xfrm>
          <a:prstGeom prst="rect">
            <a:avLst/>
          </a:prstGeom>
        </p:spPr>
      </p:pic>
      <p:sp>
        <p:nvSpPr>
          <p:cNvPr id="17" name="ZoneTexte 16">
            <a:extLst>
              <a:ext uri="{FF2B5EF4-FFF2-40B4-BE49-F238E27FC236}">
                <a16:creationId xmlns:a16="http://schemas.microsoft.com/office/drawing/2014/main" id="{F69525BC-EE46-4A4D-9A16-251664B42011}"/>
              </a:ext>
            </a:extLst>
          </p:cNvPr>
          <p:cNvSpPr txBox="1"/>
          <p:nvPr/>
        </p:nvSpPr>
        <p:spPr>
          <a:xfrm>
            <a:off x="566245" y="1018505"/>
            <a:ext cx="8011507" cy="46166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Let’s model expertise and industry explicitly.</a:t>
            </a:r>
            <a:endParaRPr lang="en-US" sz="2200" dirty="0"/>
          </a:p>
        </p:txBody>
      </p:sp>
    </p:spTree>
    <p:extLst>
      <p:ext uri="{BB962C8B-B14F-4D97-AF65-F5344CB8AC3E}">
        <p14:creationId xmlns:p14="http://schemas.microsoft.com/office/powerpoint/2010/main" val="2775449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2" name="ZoneTexte 1">
            <a:extLst>
              <a:ext uri="{FF2B5EF4-FFF2-40B4-BE49-F238E27FC236}">
                <a16:creationId xmlns:a16="http://schemas.microsoft.com/office/drawing/2014/main" id="{BFB8E737-BE90-D747-B83D-EECFAF18AE54}"/>
              </a:ext>
            </a:extLst>
          </p:cNvPr>
          <p:cNvSpPr txBox="1"/>
          <p:nvPr/>
        </p:nvSpPr>
        <p:spPr>
          <a:xfrm>
            <a:off x="101299" y="2218388"/>
            <a:ext cx="4124960" cy="761042"/>
          </a:xfrm>
          <a:prstGeom prst="rect">
            <a:avLst/>
          </a:prstGeom>
          <a:noFill/>
        </p:spPr>
        <p:txBody>
          <a:bodyPr wrap="square" rtlCol="0">
            <a:spAutoFit/>
          </a:bodyPr>
          <a:lstStyle/>
          <a:p>
            <a:pPr algn="ctr">
              <a:lnSpc>
                <a:spcPct val="200000"/>
              </a:lnSpc>
            </a:pPr>
            <a:r>
              <a:rPr lang="en-US" sz="2600" b="1" dirty="0">
                <a:solidFill>
                  <a:schemeClr val="tx2"/>
                </a:solidFill>
              </a:rPr>
              <a:t>Job Attribute Rewriting</a:t>
            </a:r>
          </a:p>
        </p:txBody>
      </p:sp>
      <p:sp>
        <p:nvSpPr>
          <p:cNvPr id="6" name="ZoneTexte 5">
            <a:extLst>
              <a:ext uri="{FF2B5EF4-FFF2-40B4-BE49-F238E27FC236}">
                <a16:creationId xmlns:a16="http://schemas.microsoft.com/office/drawing/2014/main" id="{4FBF5E00-409A-2E49-B7D8-D9A6AEC17866}"/>
              </a:ext>
            </a:extLst>
          </p:cNvPr>
          <p:cNvSpPr txBox="1"/>
          <p:nvPr/>
        </p:nvSpPr>
        <p:spPr>
          <a:xfrm>
            <a:off x="4486865" y="2218388"/>
            <a:ext cx="4124960" cy="761042"/>
          </a:xfrm>
          <a:prstGeom prst="rect">
            <a:avLst/>
          </a:prstGeom>
          <a:noFill/>
        </p:spPr>
        <p:txBody>
          <a:bodyPr wrap="square" rtlCol="0">
            <a:spAutoFit/>
          </a:bodyPr>
          <a:lstStyle/>
          <a:p>
            <a:pPr algn="ctr">
              <a:lnSpc>
                <a:spcPct val="200000"/>
              </a:lnSpc>
            </a:pPr>
            <a:r>
              <a:rPr lang="en-US" sz="2600" b="1" dirty="0">
                <a:solidFill>
                  <a:schemeClr val="tx2"/>
                </a:solidFill>
              </a:rPr>
              <a:t>Latent Space Structuring</a:t>
            </a:r>
          </a:p>
        </p:txBody>
      </p:sp>
      <p:sp>
        <p:nvSpPr>
          <p:cNvPr id="9" name="ZoneTexte 8">
            <a:extLst>
              <a:ext uri="{FF2B5EF4-FFF2-40B4-BE49-F238E27FC236}">
                <a16:creationId xmlns:a16="http://schemas.microsoft.com/office/drawing/2014/main" id="{BE2138D7-5D30-B24F-BA68-900C9CE2EC6E}"/>
              </a:ext>
            </a:extLst>
          </p:cNvPr>
          <p:cNvSpPr txBox="1"/>
          <p:nvPr/>
        </p:nvSpPr>
        <p:spPr>
          <a:xfrm>
            <a:off x="566245" y="1293563"/>
            <a:ext cx="8011507" cy="523220"/>
          </a:xfrm>
          <a:prstGeom prst="rect">
            <a:avLst/>
          </a:prstGeom>
          <a:solidFill>
            <a:schemeClr val="tx2">
              <a:lumMod val="20000"/>
              <a:lumOff val="80000"/>
            </a:schemeClr>
          </a:solidFill>
        </p:spPr>
        <p:txBody>
          <a:bodyPr wrap="square" rtlCol="0" anchor="ctr">
            <a:spAutoFit/>
          </a:bodyPr>
          <a:lstStyle/>
          <a:p>
            <a:pPr algn="ctr"/>
            <a:r>
              <a:rPr lang="en-US" sz="2800" dirty="0">
                <a:solidFill>
                  <a:schemeClr val="accent1">
                    <a:lumMod val="75000"/>
                  </a:schemeClr>
                </a:solidFill>
              </a:rPr>
              <a:t>Let’s model expertise and industry explicitly.</a:t>
            </a:r>
            <a:endParaRPr lang="en-US" sz="2400" dirty="0"/>
          </a:p>
        </p:txBody>
      </p:sp>
      <p:pic>
        <p:nvPicPr>
          <p:cNvPr id="10" name="Image 9">
            <a:extLst>
              <a:ext uri="{FF2B5EF4-FFF2-40B4-BE49-F238E27FC236}">
                <a16:creationId xmlns:a16="http://schemas.microsoft.com/office/drawing/2014/main" id="{554AC282-6C9C-F64C-9296-D0B2F50329C8}"/>
              </a:ext>
            </a:extLst>
          </p:cNvPr>
          <p:cNvPicPr>
            <a:picLocks noChangeAspect="1"/>
          </p:cNvPicPr>
          <p:nvPr/>
        </p:nvPicPr>
        <p:blipFill>
          <a:blip r:embed="rId3"/>
          <a:stretch>
            <a:fillRect/>
          </a:stretch>
        </p:blipFill>
        <p:spPr>
          <a:xfrm>
            <a:off x="-232423" y="3124923"/>
            <a:ext cx="4139406" cy="3556000"/>
          </a:xfrm>
          <a:prstGeom prst="rect">
            <a:avLst/>
          </a:prstGeom>
        </p:spPr>
      </p:pic>
      <p:pic>
        <p:nvPicPr>
          <p:cNvPr id="12" name="Image 11">
            <a:extLst>
              <a:ext uri="{FF2B5EF4-FFF2-40B4-BE49-F238E27FC236}">
                <a16:creationId xmlns:a16="http://schemas.microsoft.com/office/drawing/2014/main" id="{0080C464-7FDD-E046-98EB-F790D11D77F9}"/>
              </a:ext>
            </a:extLst>
          </p:cNvPr>
          <p:cNvPicPr>
            <a:picLocks noChangeAspect="1"/>
          </p:cNvPicPr>
          <p:nvPr/>
        </p:nvPicPr>
        <p:blipFill>
          <a:blip r:embed="rId4"/>
          <a:stretch>
            <a:fillRect/>
          </a:stretch>
        </p:blipFill>
        <p:spPr>
          <a:xfrm>
            <a:off x="4226259" y="3236537"/>
            <a:ext cx="4584969" cy="3332771"/>
          </a:xfrm>
          <a:prstGeom prst="rect">
            <a:avLst/>
          </a:prstGeom>
        </p:spPr>
      </p:pic>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55</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56</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242513"/>
            <a:ext cx="4222631" cy="369332"/>
          </a:xfrm>
          <a:prstGeom prst="rect">
            <a:avLst/>
          </a:prstGeom>
          <a:noFill/>
        </p:spPr>
        <p:txBody>
          <a:bodyPr wrap="none" rtlCol="0">
            <a:spAutoFit/>
          </a:bodyPr>
          <a:lstStyle/>
          <a:p>
            <a:r>
              <a:rPr lang="en-US" i="1" dirty="0"/>
              <a:t>Illustration of the structured latent space</a:t>
            </a:r>
          </a:p>
        </p:txBody>
      </p:sp>
      <p:pic>
        <p:nvPicPr>
          <p:cNvPr id="4" name="Image 3">
            <a:extLst>
              <a:ext uri="{FF2B5EF4-FFF2-40B4-BE49-F238E27FC236}">
                <a16:creationId xmlns:a16="http://schemas.microsoft.com/office/drawing/2014/main" id="{E55F27F2-E05A-F14F-AE24-276E5B2E8FE2}"/>
              </a:ext>
            </a:extLst>
          </p:cNvPr>
          <p:cNvPicPr>
            <a:picLocks noChangeAspect="1"/>
          </p:cNvPicPr>
          <p:nvPr/>
        </p:nvPicPr>
        <p:blipFill>
          <a:blip r:embed="rId3"/>
          <a:stretch>
            <a:fillRect/>
          </a:stretch>
        </p:blipFill>
        <p:spPr>
          <a:xfrm>
            <a:off x="69411" y="852441"/>
            <a:ext cx="9010573" cy="5390072"/>
          </a:xfrm>
          <a:prstGeom prst="rect">
            <a:avLst/>
          </a:prstGeom>
        </p:spPr>
      </p:pic>
    </p:spTree>
    <p:extLst>
      <p:ext uri="{BB962C8B-B14F-4D97-AF65-F5344CB8AC3E}">
        <p14:creationId xmlns:p14="http://schemas.microsoft.com/office/powerpoint/2010/main" val="2296644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Latent Space Structuring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488668"/>
            <a:ext cx="4222631" cy="369332"/>
          </a:xfrm>
          <a:prstGeom prst="rect">
            <a:avLst/>
          </a:prstGeom>
          <a:noFill/>
        </p:spPr>
        <p:txBody>
          <a:bodyPr wrap="none" rtlCol="0">
            <a:spAutoFit/>
          </a:bodyPr>
          <a:lstStyle/>
          <a:p>
            <a:r>
              <a:rPr lang="en-US" i="1" dirty="0"/>
              <a:t>Illustration of the structured latent space</a:t>
            </a:r>
          </a:p>
        </p:txBody>
      </p:sp>
      <p:pic>
        <p:nvPicPr>
          <p:cNvPr id="9" name="Espace réservé du contenu 8">
            <a:extLst>
              <a:ext uri="{FF2B5EF4-FFF2-40B4-BE49-F238E27FC236}">
                <a16:creationId xmlns:a16="http://schemas.microsoft.com/office/drawing/2014/main" id="{AE83925B-6EB9-9E41-B997-3BF56A2135B8}"/>
              </a:ext>
            </a:extLst>
          </p:cNvPr>
          <p:cNvPicPr>
            <a:picLocks noGrp="1" noChangeAspect="1"/>
          </p:cNvPicPr>
          <p:nvPr>
            <p:ph idx="1"/>
          </p:nvPr>
        </p:nvPicPr>
        <p:blipFill>
          <a:blip r:embed="rId3"/>
          <a:stretch>
            <a:fillRect/>
          </a:stretch>
        </p:blipFill>
        <p:spPr>
          <a:xfrm>
            <a:off x="101299" y="1036434"/>
            <a:ext cx="9114490" cy="5452234"/>
          </a:xfrm>
        </p:spPr>
      </p:pic>
    </p:spTree>
    <p:extLst>
      <p:ext uri="{BB962C8B-B14F-4D97-AF65-F5344CB8AC3E}">
        <p14:creationId xmlns:p14="http://schemas.microsoft.com/office/powerpoint/2010/main" val="403747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9009" cy="369332"/>
          </a:xfrm>
          <a:prstGeom prst="rect">
            <a:avLst/>
          </a:prstGeom>
          <a:noFill/>
        </p:spPr>
        <p:txBody>
          <a:bodyPr wrap="none" rtlCol="0">
            <a:spAutoFit/>
          </a:bodyPr>
          <a:lstStyle/>
          <a:p>
            <a:r>
              <a:rPr lang="en-US" i="1" dirty="0">
                <a:solidFill>
                  <a:schemeClr val="tx1">
                    <a:lumMod val="75000"/>
                    <a:lumOff val="25000"/>
                  </a:schemeClr>
                </a:solidFill>
              </a:rPr>
              <a:t>[1] G. </a:t>
            </a:r>
            <a:r>
              <a:rPr lang="en-US" i="1" dirty="0" err="1">
                <a:solidFill>
                  <a:schemeClr val="tx1">
                    <a:lumMod val="75000"/>
                    <a:lumOff val="25000"/>
                  </a:schemeClr>
                </a:solidFill>
              </a:rPr>
              <a:t>Ganu</a:t>
            </a:r>
            <a:r>
              <a:rPr lang="en-US" i="1" dirty="0">
                <a:solidFill>
                  <a:schemeClr val="tx1">
                    <a:lumMod val="75000"/>
                    <a:lumOff val="25000"/>
                  </a:schemeClr>
                </a:solidFill>
              </a:rPr>
              <a:t> et al., 2009,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Conclusion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27" name="Espace réservé du contenu 4">
            <a:extLst>
              <a:ext uri="{FF2B5EF4-FFF2-40B4-BE49-F238E27FC236}">
                <a16:creationId xmlns:a16="http://schemas.microsoft.com/office/drawing/2014/main" id="{4052A4CC-9557-E44F-BBE5-7583307E435A}"/>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980101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797109"/>
            <a:ext cx="4112008" cy="2642647"/>
          </a:xfrm>
        </p:spPr>
        <p:txBody>
          <a:bodyPr anchor="t">
            <a:noAutofit/>
          </a:bodyPr>
          <a:lstStyle/>
          <a:p>
            <a:pPr marL="0" indent="0" algn="ctr">
              <a:lnSpc>
                <a:spcPct val="150000"/>
              </a:lnSpc>
              <a:buNone/>
            </a:pPr>
            <a:r>
              <a:rPr lang="en-US" sz="1800" b="1" dirty="0"/>
              <a:t>Obstacles</a:t>
            </a:r>
          </a:p>
          <a:p>
            <a:pPr>
              <a:lnSpc>
                <a:spcPct val="150000"/>
              </a:lnSpc>
              <a:buSzPct val="100000"/>
              <a:buFont typeface="Police système Courant"/>
              <a:buChar char="→"/>
            </a:pPr>
            <a:r>
              <a:rPr lang="en-US" sz="1800" dirty="0"/>
              <a:t>Noisy and unstructured data</a:t>
            </a:r>
          </a:p>
          <a:p>
            <a:pPr>
              <a:lnSpc>
                <a:spcPct val="150000"/>
              </a:lnSpc>
              <a:buFont typeface="Police système Courant"/>
              <a:buChar char="→"/>
            </a:pPr>
            <a:r>
              <a:rPr lang="en-US" sz="1800" dirty="0"/>
              <a:t>Lack of supervision on expertise level</a:t>
            </a:r>
          </a:p>
          <a:p>
            <a:pPr>
              <a:lnSpc>
                <a:spcPct val="150000"/>
              </a:lnSpc>
              <a:buFont typeface="Police système Courant"/>
              <a:buChar char="→"/>
            </a:pPr>
            <a:r>
              <a:rPr lang="en-US" sz="1800" dirty="0"/>
              <a:t>Insufficient data</a:t>
            </a:r>
          </a:p>
          <a:p>
            <a:pPr>
              <a:lnSpc>
                <a:spcPct val="150000"/>
              </a:lnSpc>
              <a:buFont typeface="Police système Courant"/>
              <a:buChar char="→"/>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2" name="Espace réservé du contenu 4">
            <a:extLst>
              <a:ext uri="{FF2B5EF4-FFF2-40B4-BE49-F238E27FC236}">
                <a16:creationId xmlns:a16="http://schemas.microsoft.com/office/drawing/2014/main" id="{89B4307D-6204-E249-AF36-0045F6FB921E}"/>
              </a:ext>
            </a:extLst>
          </p:cNvPr>
          <p:cNvSpPr txBox="1">
            <a:spLocks/>
          </p:cNvSpPr>
          <p:nvPr/>
        </p:nvSpPr>
        <p:spPr>
          <a:xfrm>
            <a:off x="592120" y="3955750"/>
            <a:ext cx="3979880" cy="2484006"/>
          </a:xfrm>
          <a:prstGeom prst="rect">
            <a:avLst/>
          </a:prstGeom>
        </p:spPr>
        <p:txBody>
          <a:bodyPr vert="horz" lIns="91440" tIns="45720" rIns="91440" bIns="45720" rtlCol="0" anchor="ctr">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800" dirty="0"/>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9" name="Espace réservé du contenu 4">
            <a:extLst>
              <a:ext uri="{FF2B5EF4-FFF2-40B4-BE49-F238E27FC236}">
                <a16:creationId xmlns:a16="http://schemas.microsoft.com/office/drawing/2014/main" id="{57835E75-E9AC-C24E-AC3B-68AD8B27F43F}"/>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2697265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62</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63</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Appendices</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TransNet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68</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70</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73</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128292</TotalTime>
  <Words>10568</Words>
  <Application>Microsoft Macintosh PowerPoint</Application>
  <PresentationFormat>Affichage à l'écran (4:3)</PresentationFormat>
  <Paragraphs>1105</Paragraphs>
  <Slides>74</Slides>
  <Notes>67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74</vt:i4>
      </vt:variant>
    </vt:vector>
  </HeadingPairs>
  <TitlesOfParts>
    <vt:vector size="84"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 Word Level</vt:lpstr>
      <vt:lpstr>Attention Visualization</vt:lpstr>
      <vt:lpstr>Conclusion</vt:lpstr>
      <vt:lpstr>AN NLP APPROACH TO PROFESSIONAL PROFILE LEARNING AND EVALUATION</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The model : Resume</vt:lpstr>
      <vt:lpstr>Results - Classification</vt:lpstr>
      <vt:lpstr>Next Job Generation – BLEU score</vt:lpstr>
      <vt:lpstr>Results – Next job Generation</vt:lpstr>
      <vt:lpstr>Results</vt:lpstr>
      <vt:lpstr>Conclusion</vt:lpstr>
      <vt:lpstr>USER DYNAMIC MODELING</vt:lpstr>
      <vt:lpstr>User Dynamic Modeling</vt:lpstr>
      <vt:lpstr>User Dynamic Modeling : Outline</vt:lpstr>
      <vt:lpstr>Job Attribute Rewriting</vt:lpstr>
      <vt:lpstr>Job Attribute Rewriting</vt:lpstr>
      <vt:lpstr>Job Attribute Rewriting</vt:lpstr>
      <vt:lpstr>Job Attribute Rewriting</vt:lpstr>
      <vt:lpstr>Latent Space Structuring</vt:lpstr>
      <vt:lpstr>Latent Space Structuring</vt:lpstr>
      <vt:lpstr>Latent Space Structuring</vt:lpstr>
      <vt:lpstr>Latent Space Structuring</vt:lpstr>
      <vt:lpstr>User Dynamic Modeling - Conclusion</vt:lpstr>
      <vt:lpstr>User Dynamic Modeling - Obstacles</vt:lpstr>
      <vt:lpstr>Conclusion</vt:lpstr>
      <vt:lpstr>Contributions</vt:lpstr>
      <vt:lpstr>Perspectives</vt:lpstr>
      <vt:lpstr>Thank You!</vt:lpstr>
      <vt:lpstr>Appendices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1013</cp:revision>
  <cp:lastPrinted>2019-10-02T17:13:17Z</cp:lastPrinted>
  <dcterms:created xsi:type="dcterms:W3CDTF">2017-04-20T22:33:02Z</dcterms:created>
  <dcterms:modified xsi:type="dcterms:W3CDTF">2021-12-06T14:33:37Z</dcterms:modified>
  <cp:category/>
</cp:coreProperties>
</file>